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79" r:id="rId2"/>
    <p:sldId id="331" r:id="rId3"/>
    <p:sldId id="334" r:id="rId4"/>
    <p:sldId id="357" r:id="rId5"/>
    <p:sldId id="335" r:id="rId6"/>
    <p:sldId id="336" r:id="rId7"/>
    <p:sldId id="358" r:id="rId8"/>
    <p:sldId id="359" r:id="rId9"/>
    <p:sldId id="361" r:id="rId10"/>
    <p:sldId id="360" r:id="rId11"/>
    <p:sldId id="363" r:id="rId12"/>
    <p:sldId id="364" r:id="rId13"/>
    <p:sldId id="367" r:id="rId14"/>
    <p:sldId id="365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7" r:id="rId23"/>
    <p:sldId id="348" r:id="rId24"/>
    <p:sldId id="350" r:id="rId25"/>
    <p:sldId id="351" r:id="rId26"/>
    <p:sldId id="352" r:id="rId27"/>
    <p:sldId id="353" r:id="rId28"/>
    <p:sldId id="354" r:id="rId29"/>
    <p:sldId id="355" r:id="rId30"/>
    <p:sldId id="366" r:id="rId31"/>
    <p:sldId id="369" r:id="rId32"/>
    <p:sldId id="262" r:id="rId33"/>
    <p:sldId id="368" r:id="rId34"/>
    <p:sldId id="313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930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image" Target="../media/image15.emf"/><Relationship Id="rId4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4FE84C-A8F7-4985-84EA-C5D66B43F42F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7C0052-D981-4E89-9FE4-2207AAC322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393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F72BE-55E6-4FB9-B96A-44E0B7BBE576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09D15-3891-4969-96A2-7DE195E783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690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F72BE-55E6-4FB9-B96A-44E0B7BBE576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09D15-3891-4969-96A2-7DE195E783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908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F72BE-55E6-4FB9-B96A-44E0B7BBE576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09D15-3891-4969-96A2-7DE195E783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06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F72BE-55E6-4FB9-B96A-44E0B7BBE576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09D15-3891-4969-96A2-7DE195E783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109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F72BE-55E6-4FB9-B96A-44E0B7BBE576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09D15-3891-4969-96A2-7DE195E783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955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F72BE-55E6-4FB9-B96A-44E0B7BBE576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09D15-3891-4969-96A2-7DE195E783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27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F72BE-55E6-4FB9-B96A-44E0B7BBE576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09D15-3891-4969-96A2-7DE195E783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724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F72BE-55E6-4FB9-B96A-44E0B7BBE576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09D15-3891-4969-96A2-7DE195E783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891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F72BE-55E6-4FB9-B96A-44E0B7BBE576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09D15-3891-4969-96A2-7DE195E783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953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F72BE-55E6-4FB9-B96A-44E0B7BBE576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09D15-3891-4969-96A2-7DE195E783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159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F72BE-55E6-4FB9-B96A-44E0B7BBE576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09D15-3891-4969-96A2-7DE195E783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538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F72BE-55E6-4FB9-B96A-44E0B7BBE576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09D15-3891-4969-96A2-7DE195E783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18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emf"/><Relationship Id="rId11" Type="http://schemas.openxmlformats.org/officeDocument/2006/relationships/image" Target="../media/image18.emf"/><Relationship Id="rId5" Type="http://schemas.openxmlformats.org/officeDocument/2006/relationships/oleObject" Target="../embeddings/oleObject6.bin"/><Relationship Id="rId10" Type="http://schemas.openxmlformats.org/officeDocument/2006/relationships/oleObject" Target="../embeddings/oleObject8.bin"/><Relationship Id="rId4" Type="http://schemas.openxmlformats.org/officeDocument/2006/relationships/image" Target="../media/image15.emf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10.png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9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3">
            <a:extLst>
              <a:ext uri="{FF2B5EF4-FFF2-40B4-BE49-F238E27FC236}">
                <a16:creationId xmlns:a16="http://schemas.microsoft.com/office/drawing/2014/main" id="{7547BD0A-365F-4AC5-8DCD-D9A8CBE1DF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Homework 4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D346D1A-F3A3-4BD5-A8D9-1DB5606618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Minimal Surfaces &amp; </a:t>
            </a:r>
            <a:r>
              <a:rPr lang="en-US" altLang="zh-CN" dirty="0" err="1"/>
              <a:t>Tutte</a:t>
            </a:r>
            <a:r>
              <a:rPr lang="en-US" altLang="zh-CN" dirty="0"/>
              <a:t> Parameterization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9AC42ED8-46E4-437E-8D85-6DF1857D1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如何生成极小曲面？</a:t>
            </a:r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61A7FAAF-9B23-4A6F-850F-C2D428016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插值给定空间边界曲线的极小曲面</a:t>
            </a:r>
          </a:p>
        </p:txBody>
      </p:sp>
      <p:pic>
        <p:nvPicPr>
          <p:cNvPr id="13316" name="Picture 2">
            <a:extLst>
              <a:ext uri="{FF2B5EF4-FFF2-40B4-BE49-F238E27FC236}">
                <a16:creationId xmlns:a16="http://schemas.microsoft.com/office/drawing/2014/main" id="{5D7F516C-0D6D-4E19-9A20-6B77487E5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2316163"/>
            <a:ext cx="8732838" cy="436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21B7B7B8-97D7-473E-AE8E-984C60F1C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极小曲面</a:t>
            </a:r>
            <a:r>
              <a:rPr lang="en-US" altLang="zh-CN"/>
              <a:t>(minimal surface)</a:t>
            </a:r>
            <a:endParaRPr lang="zh-CN" altLang="en-US"/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80CB2A87-487A-4986-B643-E853804DB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平均曲率处处为</a:t>
            </a:r>
            <a:r>
              <a:rPr lang="en-US" altLang="zh-CN"/>
              <a:t>0</a:t>
            </a:r>
            <a:endParaRPr lang="zh-CN" altLang="en-US"/>
          </a:p>
        </p:txBody>
      </p:sp>
      <p:grpSp>
        <p:nvGrpSpPr>
          <p:cNvPr id="14340" name="Group 34">
            <a:extLst>
              <a:ext uri="{FF2B5EF4-FFF2-40B4-BE49-F238E27FC236}">
                <a16:creationId xmlns:a16="http://schemas.microsoft.com/office/drawing/2014/main" id="{115A0E8F-48D3-4AC6-AF09-8F11CB927F36}"/>
              </a:ext>
            </a:extLst>
          </p:cNvPr>
          <p:cNvGrpSpPr>
            <a:grpSpLocks/>
          </p:cNvGrpSpPr>
          <p:nvPr/>
        </p:nvGrpSpPr>
        <p:grpSpPr bwMode="auto">
          <a:xfrm>
            <a:off x="1835150" y="4292600"/>
            <a:ext cx="1674813" cy="836613"/>
            <a:chOff x="1129" y="1898"/>
            <a:chExt cx="1055" cy="527"/>
          </a:xfrm>
        </p:grpSpPr>
        <p:sp>
          <p:nvSpPr>
            <p:cNvPr id="14353" name="Freeform 4">
              <a:extLst>
                <a:ext uri="{FF2B5EF4-FFF2-40B4-BE49-F238E27FC236}">
                  <a16:creationId xmlns:a16="http://schemas.microsoft.com/office/drawing/2014/main" id="{AE654C23-278A-423B-8438-A6C440E89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9" y="1925"/>
              <a:ext cx="485" cy="387"/>
            </a:xfrm>
            <a:custGeom>
              <a:avLst/>
              <a:gdLst>
                <a:gd name="T0" fmla="*/ 0 w 722"/>
                <a:gd name="T1" fmla="*/ 1 h 576"/>
                <a:gd name="T2" fmla="*/ 2 w 722"/>
                <a:gd name="T3" fmla="*/ 0 h 576"/>
                <a:gd name="T4" fmla="*/ 1 w 722"/>
                <a:gd name="T5" fmla="*/ 1 h 576"/>
                <a:gd name="T6" fmla="*/ 0 60000 65536"/>
                <a:gd name="T7" fmla="*/ 0 60000 65536"/>
                <a:gd name="T8" fmla="*/ 0 60000 65536"/>
                <a:gd name="T9" fmla="*/ 0 w 722"/>
                <a:gd name="T10" fmla="*/ 0 h 576"/>
                <a:gd name="T11" fmla="*/ 722 w 722"/>
                <a:gd name="T12" fmla="*/ 576 h 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2" h="576">
                  <a:moveTo>
                    <a:pt x="0" y="331"/>
                  </a:moveTo>
                  <a:lnTo>
                    <a:pt x="722" y="0"/>
                  </a:lnTo>
                  <a:lnTo>
                    <a:pt x="465" y="576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4" name="Freeform 5">
              <a:extLst>
                <a:ext uri="{FF2B5EF4-FFF2-40B4-BE49-F238E27FC236}">
                  <a16:creationId xmlns:a16="http://schemas.microsoft.com/office/drawing/2014/main" id="{20D1AD55-C3B9-4551-A607-3E0643B1B9E8}"/>
                </a:ext>
              </a:extLst>
            </p:cNvPr>
            <p:cNvSpPr>
              <a:spLocks/>
            </p:cNvSpPr>
            <p:nvPr/>
          </p:nvSpPr>
          <p:spPr bwMode="auto">
            <a:xfrm rot="-370211">
              <a:off x="1705" y="1904"/>
              <a:ext cx="346" cy="326"/>
            </a:xfrm>
            <a:custGeom>
              <a:avLst/>
              <a:gdLst>
                <a:gd name="T0" fmla="*/ 0 w 516"/>
                <a:gd name="T1" fmla="*/ 0 h 486"/>
                <a:gd name="T2" fmla="*/ 1 w 516"/>
                <a:gd name="T3" fmla="*/ 1 h 486"/>
                <a:gd name="T4" fmla="*/ 0 60000 65536"/>
                <a:gd name="T5" fmla="*/ 0 60000 65536"/>
                <a:gd name="T6" fmla="*/ 0 w 516"/>
                <a:gd name="T7" fmla="*/ 0 h 486"/>
                <a:gd name="T8" fmla="*/ 516 w 516"/>
                <a:gd name="T9" fmla="*/ 486 h 4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16" h="486">
                  <a:moveTo>
                    <a:pt x="0" y="0"/>
                  </a:moveTo>
                  <a:cubicBezTo>
                    <a:pt x="0" y="0"/>
                    <a:pt x="258" y="243"/>
                    <a:pt x="516" y="486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5" name="Line 6">
              <a:extLst>
                <a:ext uri="{FF2B5EF4-FFF2-40B4-BE49-F238E27FC236}">
                  <a16:creationId xmlns:a16="http://schemas.microsoft.com/office/drawing/2014/main" id="{2DD5B1D1-C7F7-4C8F-8266-601CE0F729D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1229789" flipH="1">
              <a:off x="1326" y="1936"/>
              <a:ext cx="359" cy="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6" name="Line 7">
              <a:extLst>
                <a:ext uri="{FF2B5EF4-FFF2-40B4-BE49-F238E27FC236}">
                  <a16:creationId xmlns:a16="http://schemas.microsoft.com/office/drawing/2014/main" id="{B0D525D8-2246-444F-873A-D8BF2BC30F4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370211">
              <a:off x="1693" y="1898"/>
              <a:ext cx="403" cy="1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7" name="Freeform 8">
              <a:extLst>
                <a:ext uri="{FF2B5EF4-FFF2-40B4-BE49-F238E27FC236}">
                  <a16:creationId xmlns:a16="http://schemas.microsoft.com/office/drawing/2014/main" id="{ACD26D1C-DE9A-48FE-9E46-9C4E3A62C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7" y="1965"/>
              <a:ext cx="909" cy="355"/>
            </a:xfrm>
            <a:custGeom>
              <a:avLst/>
              <a:gdLst>
                <a:gd name="T0" fmla="*/ 1 w 1353"/>
                <a:gd name="T1" fmla="*/ 0 h 528"/>
                <a:gd name="T2" fmla="*/ 0 w 1353"/>
                <a:gd name="T3" fmla="*/ 1 h 528"/>
                <a:gd name="T4" fmla="*/ 1 w 1353"/>
                <a:gd name="T5" fmla="*/ 1 h 528"/>
                <a:gd name="T6" fmla="*/ 3 w 1353"/>
                <a:gd name="T7" fmla="*/ 1 h 528"/>
                <a:gd name="T8" fmla="*/ 3 w 1353"/>
                <a:gd name="T9" fmla="*/ 1 h 5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53"/>
                <a:gd name="T16" fmla="*/ 0 h 528"/>
                <a:gd name="T17" fmla="*/ 1353 w 1353"/>
                <a:gd name="T18" fmla="*/ 528 h 5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53" h="528">
                  <a:moveTo>
                    <a:pt x="206" y="0"/>
                  </a:moveTo>
                  <a:lnTo>
                    <a:pt x="0" y="270"/>
                  </a:lnTo>
                  <a:lnTo>
                    <a:pt x="461" y="528"/>
                  </a:lnTo>
                  <a:lnTo>
                    <a:pt x="1295" y="365"/>
                  </a:lnTo>
                  <a:lnTo>
                    <a:pt x="1353" y="58"/>
                  </a:ln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8" name="Oval 9">
              <a:extLst>
                <a:ext uri="{FF2B5EF4-FFF2-40B4-BE49-F238E27FC236}">
                  <a16:creationId xmlns:a16="http://schemas.microsoft.com/office/drawing/2014/main" id="{C9C1F2C1-383C-4338-AEE1-B5C4F9D2B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6" y="1902"/>
              <a:ext cx="57" cy="5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4359" name="Oval 10">
              <a:extLst>
                <a:ext uri="{FF2B5EF4-FFF2-40B4-BE49-F238E27FC236}">
                  <a16:creationId xmlns:a16="http://schemas.microsoft.com/office/drawing/2014/main" id="{90A192E4-89B2-4F3E-8F76-D9887AACB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" y="2054"/>
              <a:ext cx="57" cy="5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4360" name="Line 11">
              <a:extLst>
                <a:ext uri="{FF2B5EF4-FFF2-40B4-BE49-F238E27FC236}">
                  <a16:creationId xmlns:a16="http://schemas.microsoft.com/office/drawing/2014/main" id="{43BC7651-548A-4138-9E92-18A9A9615D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46" y="1966"/>
              <a:ext cx="76" cy="5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61" name="Oval 12">
              <a:extLst>
                <a:ext uri="{FF2B5EF4-FFF2-40B4-BE49-F238E27FC236}">
                  <a16:creationId xmlns:a16="http://schemas.microsoft.com/office/drawing/2014/main" id="{340F76E6-22ED-4B70-B9A8-9F03A89C1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9" y="1946"/>
              <a:ext cx="56" cy="5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4362" name="Line 13">
              <a:extLst>
                <a:ext uri="{FF2B5EF4-FFF2-40B4-BE49-F238E27FC236}">
                  <a16:creationId xmlns:a16="http://schemas.microsoft.com/office/drawing/2014/main" id="{601A306F-229D-4390-AA22-39268FC472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29" y="2156"/>
              <a:ext cx="77" cy="4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63" name="Line 14">
              <a:extLst>
                <a:ext uri="{FF2B5EF4-FFF2-40B4-BE49-F238E27FC236}">
                  <a16:creationId xmlns:a16="http://schemas.microsoft.com/office/drawing/2014/main" id="{89B26244-2776-445E-A19F-308E58025F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77" y="2143"/>
              <a:ext cx="28" cy="93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64" name="Line 15">
              <a:extLst>
                <a:ext uri="{FF2B5EF4-FFF2-40B4-BE49-F238E27FC236}">
                  <a16:creationId xmlns:a16="http://schemas.microsoft.com/office/drawing/2014/main" id="{ADB77059-F7E5-4584-9EC7-F9DE16FB28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3" y="2328"/>
              <a:ext cx="8" cy="97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65" name="Line 16">
              <a:extLst>
                <a:ext uri="{FF2B5EF4-FFF2-40B4-BE49-F238E27FC236}">
                  <a16:creationId xmlns:a16="http://schemas.microsoft.com/office/drawing/2014/main" id="{7E15E3DC-84BD-47EA-A6AD-3B250316A5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43" y="2328"/>
              <a:ext cx="68" cy="41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66" name="Line 17">
              <a:extLst>
                <a:ext uri="{FF2B5EF4-FFF2-40B4-BE49-F238E27FC236}">
                  <a16:creationId xmlns:a16="http://schemas.microsoft.com/office/drawing/2014/main" id="{E20EF94B-3C24-4FB9-8261-0FB4907099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9" y="2216"/>
              <a:ext cx="52" cy="8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67" name="Line 18">
              <a:extLst>
                <a:ext uri="{FF2B5EF4-FFF2-40B4-BE49-F238E27FC236}">
                  <a16:creationId xmlns:a16="http://schemas.microsoft.com/office/drawing/2014/main" id="{4E6CF5E5-A753-4651-8887-0A5A856837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20" y="2018"/>
              <a:ext cx="64" cy="1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68" name="Oval 19">
              <a:extLst>
                <a:ext uri="{FF2B5EF4-FFF2-40B4-BE49-F238E27FC236}">
                  <a16:creationId xmlns:a16="http://schemas.microsoft.com/office/drawing/2014/main" id="{6A47771A-D39B-4D62-9222-DD1A4B493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0" y="2293"/>
              <a:ext cx="57" cy="5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4369" name="Oval 20">
              <a:extLst>
                <a:ext uri="{FF2B5EF4-FFF2-40B4-BE49-F238E27FC236}">
                  <a16:creationId xmlns:a16="http://schemas.microsoft.com/office/drawing/2014/main" id="{3B5A73AC-AC91-4972-8BD1-A4CBF5330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" y="2124"/>
              <a:ext cx="56" cy="5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4370" name="Oval 21">
              <a:extLst>
                <a:ext uri="{FF2B5EF4-FFF2-40B4-BE49-F238E27FC236}">
                  <a16:creationId xmlns:a16="http://schemas.microsoft.com/office/drawing/2014/main" id="{CE04B10F-3FDE-4334-88E1-ECD0CDEF9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" y="2184"/>
              <a:ext cx="57" cy="5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4371" name="Oval 22">
              <a:extLst>
                <a:ext uri="{FF2B5EF4-FFF2-40B4-BE49-F238E27FC236}">
                  <a16:creationId xmlns:a16="http://schemas.microsoft.com/office/drawing/2014/main" id="{93A01AA8-B264-45E1-86C7-2883079C9B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5" y="1983"/>
              <a:ext cx="56" cy="5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4372" name="Line 23">
              <a:extLst>
                <a:ext uri="{FF2B5EF4-FFF2-40B4-BE49-F238E27FC236}">
                  <a16:creationId xmlns:a16="http://schemas.microsoft.com/office/drawing/2014/main" id="{1ABB93A9-5E8D-4A1A-8831-0719F9672B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0" y="1925"/>
              <a:ext cx="3" cy="156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4341" name="Object 2">
            <a:extLst>
              <a:ext uri="{FF2B5EF4-FFF2-40B4-BE49-F238E27FC236}">
                <a16:creationId xmlns:a16="http://schemas.microsoft.com/office/drawing/2014/main" id="{146FE4C6-083E-48CF-9842-C5E9D32CDF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03350" y="5013325"/>
          <a:ext cx="2335213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Equation" r:id="rId3" imgW="1162194" imgH="333412" progId="Equation.DSMT4">
                  <p:embed/>
                </p:oleObj>
              </mc:Choice>
              <mc:Fallback>
                <p:oleObj name="Equation" r:id="rId3" imgW="1162194" imgH="333412" progId="Equation.DSMT4">
                  <p:embed/>
                  <p:pic>
                    <p:nvPicPr>
                      <p:cNvPr id="14341" name="Object 2">
                        <a:extLst>
                          <a:ext uri="{FF2B5EF4-FFF2-40B4-BE49-F238E27FC236}">
                            <a16:creationId xmlns:a16="http://schemas.microsoft.com/office/drawing/2014/main" id="{146FE4C6-083E-48CF-9842-C5E9D32CDF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5013325"/>
                        <a:ext cx="2335213" cy="80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2" name="Object 3">
            <a:extLst>
              <a:ext uri="{FF2B5EF4-FFF2-40B4-BE49-F238E27FC236}">
                <a16:creationId xmlns:a16="http://schemas.microsoft.com/office/drawing/2014/main" id="{36C135D7-BD7A-4A8D-B273-17A673ACF6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92725" y="5100638"/>
          <a:ext cx="2359025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Equation" r:id="rId5" imgW="1171716" imgH="362034" progId="Equation.DSMT4">
                  <p:embed/>
                </p:oleObj>
              </mc:Choice>
              <mc:Fallback>
                <p:oleObj name="Equation" r:id="rId5" imgW="1171716" imgH="362034" progId="Equation.DSMT4">
                  <p:embed/>
                  <p:pic>
                    <p:nvPicPr>
                      <p:cNvPr id="14342" name="Object 3">
                        <a:extLst>
                          <a:ext uri="{FF2B5EF4-FFF2-40B4-BE49-F238E27FC236}">
                            <a16:creationId xmlns:a16="http://schemas.microsoft.com/office/drawing/2014/main" id="{36C135D7-BD7A-4A8D-B273-17A673ACF6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5100638"/>
                        <a:ext cx="2359025" cy="849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3" name="Object 4">
            <a:extLst>
              <a:ext uri="{FF2B5EF4-FFF2-40B4-BE49-F238E27FC236}">
                <a16:creationId xmlns:a16="http://schemas.microsoft.com/office/drawing/2014/main" id="{A00EF5F2-E2F8-48E2-A6E6-10063CF77A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39975" y="5876925"/>
          <a:ext cx="4459288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Equation" r:id="rId7" imgW="2304842" imgH="362034" progId="Equation.DSMT4">
                  <p:embed/>
                </p:oleObj>
              </mc:Choice>
              <mc:Fallback>
                <p:oleObj name="Equation" r:id="rId7" imgW="2304842" imgH="362034" progId="Equation.DSMT4">
                  <p:embed/>
                  <p:pic>
                    <p:nvPicPr>
                      <p:cNvPr id="14343" name="Object 4">
                        <a:extLst>
                          <a:ext uri="{FF2B5EF4-FFF2-40B4-BE49-F238E27FC236}">
                            <a16:creationId xmlns:a16="http://schemas.microsoft.com/office/drawing/2014/main" id="{A00EF5F2-E2F8-48E2-A6E6-10063CF77A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5876925"/>
                        <a:ext cx="4459288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344" name="Group 32">
            <a:extLst>
              <a:ext uri="{FF2B5EF4-FFF2-40B4-BE49-F238E27FC236}">
                <a16:creationId xmlns:a16="http://schemas.microsoft.com/office/drawing/2014/main" id="{E77F1FDA-A04F-464D-B61D-FC1765D10A6E}"/>
              </a:ext>
            </a:extLst>
          </p:cNvPr>
          <p:cNvGrpSpPr>
            <a:grpSpLocks/>
          </p:cNvGrpSpPr>
          <p:nvPr/>
        </p:nvGrpSpPr>
        <p:grpSpPr bwMode="auto">
          <a:xfrm>
            <a:off x="5508625" y="3840163"/>
            <a:ext cx="1943100" cy="1244600"/>
            <a:chOff x="3312" y="1674"/>
            <a:chExt cx="1224" cy="784"/>
          </a:xfrm>
        </p:grpSpPr>
        <p:pic>
          <p:nvPicPr>
            <p:cNvPr id="14348" name="Picture 25" descr="surface">
              <a:extLst>
                <a:ext uri="{FF2B5EF4-FFF2-40B4-BE49-F238E27FC236}">
                  <a16:creationId xmlns:a16="http://schemas.microsoft.com/office/drawing/2014/main" id="{6C857238-F611-4889-A925-892C4C5DA5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2" y="1722"/>
              <a:ext cx="1224" cy="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49" name="Oval 26">
              <a:extLst>
                <a:ext uri="{FF2B5EF4-FFF2-40B4-BE49-F238E27FC236}">
                  <a16:creationId xmlns:a16="http://schemas.microsoft.com/office/drawing/2014/main" id="{D2D9FF00-15F9-4D18-A05C-3B62B3BB9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0" y="1944"/>
              <a:ext cx="57" cy="5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4350" name="Freeform 27">
              <a:extLst>
                <a:ext uri="{FF2B5EF4-FFF2-40B4-BE49-F238E27FC236}">
                  <a16:creationId xmlns:a16="http://schemas.microsoft.com/office/drawing/2014/main" id="{1F7A84C1-743B-41B5-84BB-AF8027ACC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9" y="1859"/>
              <a:ext cx="744" cy="306"/>
            </a:xfrm>
            <a:custGeom>
              <a:avLst/>
              <a:gdLst>
                <a:gd name="T0" fmla="*/ 145 w 744"/>
                <a:gd name="T1" fmla="*/ 25 h 306"/>
                <a:gd name="T2" fmla="*/ 31 w 744"/>
                <a:gd name="T3" fmla="*/ 85 h 306"/>
                <a:gd name="T4" fmla="*/ 25 w 744"/>
                <a:gd name="T5" fmla="*/ 193 h 306"/>
                <a:gd name="T6" fmla="*/ 181 w 744"/>
                <a:gd name="T7" fmla="*/ 253 h 306"/>
                <a:gd name="T8" fmla="*/ 439 w 744"/>
                <a:gd name="T9" fmla="*/ 295 h 306"/>
                <a:gd name="T10" fmla="*/ 703 w 744"/>
                <a:gd name="T11" fmla="*/ 187 h 306"/>
                <a:gd name="T12" fmla="*/ 685 w 744"/>
                <a:gd name="T13" fmla="*/ 79 h 306"/>
                <a:gd name="T14" fmla="*/ 499 w 744"/>
                <a:gd name="T15" fmla="*/ 13 h 306"/>
                <a:gd name="T16" fmla="*/ 385 w 744"/>
                <a:gd name="T17" fmla="*/ 1 h 306"/>
                <a:gd name="T18" fmla="*/ 145 w 744"/>
                <a:gd name="T19" fmla="*/ 25 h 3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44"/>
                <a:gd name="T31" fmla="*/ 0 h 306"/>
                <a:gd name="T32" fmla="*/ 744 w 744"/>
                <a:gd name="T33" fmla="*/ 306 h 30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44" h="306">
                  <a:moveTo>
                    <a:pt x="145" y="25"/>
                  </a:moveTo>
                  <a:cubicBezTo>
                    <a:pt x="86" y="39"/>
                    <a:pt x="51" y="57"/>
                    <a:pt x="31" y="85"/>
                  </a:cubicBezTo>
                  <a:cubicBezTo>
                    <a:pt x="11" y="113"/>
                    <a:pt x="0" y="165"/>
                    <a:pt x="25" y="193"/>
                  </a:cubicBezTo>
                  <a:cubicBezTo>
                    <a:pt x="50" y="221"/>
                    <a:pt x="112" y="236"/>
                    <a:pt x="181" y="253"/>
                  </a:cubicBezTo>
                  <a:cubicBezTo>
                    <a:pt x="250" y="270"/>
                    <a:pt x="352" y="306"/>
                    <a:pt x="439" y="295"/>
                  </a:cubicBezTo>
                  <a:cubicBezTo>
                    <a:pt x="526" y="284"/>
                    <a:pt x="662" y="223"/>
                    <a:pt x="703" y="187"/>
                  </a:cubicBezTo>
                  <a:cubicBezTo>
                    <a:pt x="744" y="151"/>
                    <a:pt x="719" y="108"/>
                    <a:pt x="685" y="79"/>
                  </a:cubicBezTo>
                  <a:cubicBezTo>
                    <a:pt x="651" y="50"/>
                    <a:pt x="549" y="26"/>
                    <a:pt x="499" y="13"/>
                  </a:cubicBezTo>
                  <a:cubicBezTo>
                    <a:pt x="449" y="0"/>
                    <a:pt x="441" y="0"/>
                    <a:pt x="385" y="1"/>
                  </a:cubicBezTo>
                  <a:cubicBezTo>
                    <a:pt x="329" y="2"/>
                    <a:pt x="204" y="11"/>
                    <a:pt x="145" y="25"/>
                  </a:cubicBez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1" name="Line 28">
              <a:extLst>
                <a:ext uri="{FF2B5EF4-FFF2-40B4-BE49-F238E27FC236}">
                  <a16:creationId xmlns:a16="http://schemas.microsoft.com/office/drawing/2014/main" id="{0482B985-A1A2-4075-B19A-5F578F3E2F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0" y="1674"/>
              <a:ext cx="6" cy="294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2" name="Text Box 31">
              <a:extLst>
                <a:ext uri="{FF2B5EF4-FFF2-40B4-BE49-F238E27FC236}">
                  <a16:creationId xmlns:a16="http://schemas.microsoft.com/office/drawing/2014/main" id="{00AF8C61-E6E0-48EA-8A9F-11A496D8D4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0" y="2063"/>
              <a:ext cx="19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latin typeface="Times" panose="02020603050405020304" pitchFamily="18" charset="0"/>
                  <a:sym typeface="Symbol" panose="05050102010706020507" pitchFamily="18" charset="2"/>
                </a:rPr>
                <a:t></a:t>
              </a:r>
              <a:endParaRPr lang="en-US" altLang="zh-CN" sz="2400">
                <a:latin typeface="Times" panose="02020603050405020304" pitchFamily="18" charset="0"/>
              </a:endParaRPr>
            </a:p>
          </p:txBody>
        </p:sp>
      </p:grpSp>
      <p:graphicFrame>
        <p:nvGraphicFramePr>
          <p:cNvPr id="14345" name="Object 33">
            <a:extLst>
              <a:ext uri="{FF2B5EF4-FFF2-40B4-BE49-F238E27FC236}">
                <a16:creationId xmlns:a16="http://schemas.microsoft.com/office/drawing/2014/main" id="{288CD823-ABE9-4C0A-9936-83577E377B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57263" y="2452688"/>
          <a:ext cx="4791075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Equation" r:id="rId10" imgW="1019363" imgH="143106" progId="Equation.DSMT4">
                  <p:embed/>
                </p:oleObj>
              </mc:Choice>
              <mc:Fallback>
                <p:oleObj name="Equation" r:id="rId10" imgW="1019363" imgH="143106" progId="Equation.DSMT4">
                  <p:embed/>
                  <p:pic>
                    <p:nvPicPr>
                      <p:cNvPr id="14345" name="Object 33">
                        <a:extLst>
                          <a:ext uri="{FF2B5EF4-FFF2-40B4-BE49-F238E27FC236}">
                            <a16:creationId xmlns:a16="http://schemas.microsoft.com/office/drawing/2014/main" id="{288CD823-ABE9-4C0A-9936-83577E377B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7263" y="2452688"/>
                        <a:ext cx="4791075" cy="10128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0F01B845-6C77-43B7-9CBB-286DDFD97F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688" y="2701925"/>
            <a:ext cx="2451100" cy="5857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>
                <a:latin typeface="Arial" panose="020B0604020202020204" pitchFamily="34" charset="0"/>
              </a:rPr>
              <a:t>微分坐标</a:t>
            </a:r>
            <a:r>
              <a:rPr lang="en-US" altLang="zh-CN">
                <a:latin typeface="Arial" panose="020B0604020202020204" pitchFamily="34" charset="0"/>
              </a:rPr>
              <a:t>=0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右箭头 2">
            <a:extLst>
              <a:ext uri="{FF2B5EF4-FFF2-40B4-BE49-F238E27FC236}">
                <a16:creationId xmlns:a16="http://schemas.microsoft.com/office/drawing/2014/main" id="{8D8322BA-EF4A-4614-AB39-AAF67B8646B7}"/>
              </a:ext>
            </a:extLst>
          </p:cNvPr>
          <p:cNvSpPr/>
          <p:nvPr/>
        </p:nvSpPr>
        <p:spPr>
          <a:xfrm>
            <a:off x="6022975" y="2833688"/>
            <a:ext cx="307975" cy="352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48A0042A-643A-4198-ADFB-2E851C07D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固定边界：求解整体的方程组</a:t>
            </a:r>
            <a:br>
              <a:rPr lang="en-US" altLang="zh-CN"/>
            </a:br>
            <a:endParaRPr lang="zh-CN" altLang="en-US"/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7E079F2A-DF03-497D-8A7F-D5F806B28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364" name="Picture 2">
            <a:extLst>
              <a:ext uri="{FF2B5EF4-FFF2-40B4-BE49-F238E27FC236}">
                <a16:creationId xmlns:a16="http://schemas.microsoft.com/office/drawing/2014/main" id="{09D39ED8-7388-4B65-8F9F-978F81CBC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4075113"/>
            <a:ext cx="3719513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3">
            <a:extLst>
              <a:ext uri="{FF2B5EF4-FFF2-40B4-BE49-F238E27FC236}">
                <a16:creationId xmlns:a16="http://schemas.microsoft.com/office/drawing/2014/main" id="{EDC2115D-CB57-4C31-9AF0-6DED419AF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3" y="1341438"/>
            <a:ext cx="3124200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4">
            <a:extLst>
              <a:ext uri="{FF2B5EF4-FFF2-40B4-BE49-F238E27FC236}">
                <a16:creationId xmlns:a16="http://schemas.microsoft.com/office/drawing/2014/main" id="{BAC687C3-F982-404B-80BD-55063EC4A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1098550"/>
            <a:ext cx="244792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F9DEAC0B-7A07-424C-BCC4-C11B2496BC6C}"/>
              </a:ext>
            </a:extLst>
          </p:cNvPr>
          <p:cNvSpPr/>
          <p:nvPr/>
        </p:nvSpPr>
        <p:spPr>
          <a:xfrm>
            <a:off x="3800475" y="2406650"/>
            <a:ext cx="1152525" cy="141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graphicFrame>
        <p:nvGraphicFramePr>
          <p:cNvPr id="15368" name="Object 1">
            <a:extLst>
              <a:ext uri="{FF2B5EF4-FFF2-40B4-BE49-F238E27FC236}">
                <a16:creationId xmlns:a16="http://schemas.microsoft.com/office/drawing/2014/main" id="{E18EDCB8-C526-4224-A76E-087EEF3EB4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90650" y="5054600"/>
          <a:ext cx="227647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Equation" r:id="rId6" imgW="1124105" imgH="342953" progId="Equation.DSMT4">
                  <p:embed/>
                </p:oleObj>
              </mc:Choice>
              <mc:Fallback>
                <p:oleObj name="Equation" r:id="rId6" imgW="1124105" imgH="342953" progId="Equation.DSMT4">
                  <p:embed/>
                  <p:pic>
                    <p:nvPicPr>
                      <p:cNvPr id="15368" name="Object 1">
                        <a:extLst>
                          <a:ext uri="{FF2B5EF4-FFF2-40B4-BE49-F238E27FC236}">
                            <a16:creationId xmlns:a16="http://schemas.microsoft.com/office/drawing/2014/main" id="{E18EDCB8-C526-4224-A76E-087EEF3EB4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0650" y="5054600"/>
                        <a:ext cx="2276475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9" name="TextBox 2">
            <a:extLst>
              <a:ext uri="{FF2B5EF4-FFF2-40B4-BE49-F238E27FC236}">
                <a16:creationId xmlns:a16="http://schemas.microsoft.com/office/drawing/2014/main" id="{26DF339E-7652-43A7-92E5-6F378A3F7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007100"/>
            <a:ext cx="4554538" cy="4603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latin typeface="Arial" panose="020B0604020202020204" pitchFamily="34" charset="0"/>
              </a:rPr>
              <a:t>将所有顶点的方程联立一起求解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DEB17BA7-51C0-4BA6-8AF6-AAFAAE727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极小曲面：操作步骤</a:t>
            </a:r>
          </a:p>
        </p:txBody>
      </p:sp>
      <p:sp>
        <p:nvSpPr>
          <p:cNvPr id="16387" name="Content Placeholder 2">
            <a:extLst>
              <a:ext uri="{FF2B5EF4-FFF2-40B4-BE49-F238E27FC236}">
                <a16:creationId xmlns:a16="http://schemas.microsoft.com/office/drawing/2014/main" id="{C3D884D7-A81C-4729-AC7A-F1A4EAA91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检测边界</a:t>
            </a:r>
            <a:endParaRPr lang="en-US" altLang="zh-CN"/>
          </a:p>
          <a:p>
            <a:r>
              <a:rPr lang="zh-CN" altLang="en-US"/>
              <a:t>固定边界</a:t>
            </a:r>
            <a:endParaRPr lang="en-US" altLang="zh-CN"/>
          </a:p>
          <a:p>
            <a:r>
              <a:rPr lang="zh-CN" altLang="en-US"/>
              <a:t>构建稀疏方程组</a:t>
            </a:r>
            <a:endParaRPr lang="en-US" altLang="zh-CN"/>
          </a:p>
          <a:p>
            <a:r>
              <a:rPr lang="zh-CN" altLang="en-US"/>
              <a:t>求解稀疏方程组</a:t>
            </a:r>
            <a:endParaRPr lang="en-US" altLang="zh-CN"/>
          </a:p>
          <a:p>
            <a:r>
              <a:rPr lang="zh-CN" altLang="en-US"/>
              <a:t>更新顶点坐标</a:t>
            </a: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B90FDCD3-F32B-4C94-B885-DA2BED32E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高亏格曲面？</a:t>
            </a:r>
          </a:p>
        </p:txBody>
      </p:sp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7A4476E3-ACCA-4D86-8F0B-8DF4F0DE3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412" name="Picture 2">
            <a:extLst>
              <a:ext uri="{FF2B5EF4-FFF2-40B4-BE49-F238E27FC236}">
                <a16:creationId xmlns:a16="http://schemas.microsoft.com/office/drawing/2014/main" id="{CF685C3D-7427-4B9C-AD9D-25359C8CB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8" y="2921000"/>
            <a:ext cx="5256212" cy="39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3">
            <a:extLst>
              <a:ext uri="{FF2B5EF4-FFF2-40B4-BE49-F238E27FC236}">
                <a16:creationId xmlns:a16="http://schemas.microsoft.com/office/drawing/2014/main" id="{B4F53228-A937-4B79-98D6-D77F5A716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1341438"/>
            <a:ext cx="4021138" cy="399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3">
            <a:extLst>
              <a:ext uri="{FF2B5EF4-FFF2-40B4-BE49-F238E27FC236}">
                <a16:creationId xmlns:a16="http://schemas.microsoft.com/office/drawing/2014/main" id="{D140CFC6-62EF-4BAB-B15F-0494D9008B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网格参数化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7C2FF82A-5DF8-4B1B-9A11-A35E676518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C3F050A3-5440-4513-AFA0-02B256FA9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曲面展开（参数化）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8E3D3F9B-D774-4902-9E5A-8F5B86786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460" name="Picture 5">
            <a:extLst>
              <a:ext uri="{FF2B5EF4-FFF2-40B4-BE49-F238E27FC236}">
                <a16:creationId xmlns:a16="http://schemas.microsoft.com/office/drawing/2014/main" id="{1FC1CF29-20B7-4B53-9B3E-55803F4C8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844675"/>
            <a:ext cx="7488237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F483AACB-7E1E-4F57-A325-744E107299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History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F891872E-F43C-4D77-BC9D-A05752089B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20484" name="Picture 5">
            <a:extLst>
              <a:ext uri="{FF2B5EF4-FFF2-40B4-BE49-F238E27FC236}">
                <a16:creationId xmlns:a16="http://schemas.microsoft.com/office/drawing/2014/main" id="{8EFDC2B5-342A-4D21-BA90-42F904A81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500438"/>
            <a:ext cx="8842375" cy="260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085037FB-5AEA-4BFA-85D3-1716CECDA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1507" name="Content Placeholder 2">
            <a:extLst>
              <a:ext uri="{FF2B5EF4-FFF2-40B4-BE49-F238E27FC236}">
                <a16:creationId xmlns:a16="http://schemas.microsoft.com/office/drawing/2014/main" id="{37F38B19-4F5C-45D1-AB93-0C0A2AEC8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1508" name="Picture 2">
            <a:extLst>
              <a:ext uri="{FF2B5EF4-FFF2-40B4-BE49-F238E27FC236}">
                <a16:creationId xmlns:a16="http://schemas.microsoft.com/office/drawing/2014/main" id="{5B94FE4C-2E11-4BEA-AC38-7C0AD6190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773238"/>
            <a:ext cx="8861425" cy="352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A0413A8E-1FC0-484F-8CF8-C5AB23BD5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纹理映射</a:t>
            </a:r>
            <a:br>
              <a:rPr lang="en-US" altLang="zh-CN"/>
            </a:br>
            <a:endParaRPr lang="zh-CN" altLang="en-US"/>
          </a:p>
        </p:txBody>
      </p:sp>
      <p:sp>
        <p:nvSpPr>
          <p:cNvPr id="22531" name="Content Placeholder 2">
            <a:extLst>
              <a:ext uri="{FF2B5EF4-FFF2-40B4-BE49-F238E27FC236}">
                <a16:creationId xmlns:a16="http://schemas.microsoft.com/office/drawing/2014/main" id="{EF970ABA-D952-4669-AE55-EE4AEDEB3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2532" name="Picture 2">
            <a:extLst>
              <a:ext uri="{FF2B5EF4-FFF2-40B4-BE49-F238E27FC236}">
                <a16:creationId xmlns:a16="http://schemas.microsoft.com/office/drawing/2014/main" id="{81150C1E-B710-49F5-820C-36FD1C072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09650"/>
            <a:ext cx="2892425" cy="263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3" name="Picture 4">
            <a:extLst>
              <a:ext uri="{FF2B5EF4-FFF2-40B4-BE49-F238E27FC236}">
                <a16:creationId xmlns:a16="http://schemas.microsoft.com/office/drawing/2014/main" id="{F27F1501-21CE-4282-966E-AB895398D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488" y="4232275"/>
            <a:ext cx="2581275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4" name="Picture 5">
            <a:extLst>
              <a:ext uri="{FF2B5EF4-FFF2-40B4-BE49-F238E27FC236}">
                <a16:creationId xmlns:a16="http://schemas.microsoft.com/office/drawing/2014/main" id="{2CC20A23-791E-46AC-BF0A-74810667A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988" y="1009650"/>
            <a:ext cx="2644775" cy="263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5" name="Picture 6">
            <a:extLst>
              <a:ext uri="{FF2B5EF4-FFF2-40B4-BE49-F238E27FC236}">
                <a16:creationId xmlns:a16="http://schemas.microsoft.com/office/drawing/2014/main" id="{742F74FC-9391-413A-957B-E50245944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3" y="4149725"/>
            <a:ext cx="2805112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A460EF25-DFBF-48DF-9B85-169153C47A19}"/>
              </a:ext>
            </a:extLst>
          </p:cNvPr>
          <p:cNvSpPr/>
          <p:nvPr/>
        </p:nvSpPr>
        <p:spPr>
          <a:xfrm>
            <a:off x="4284663" y="2060575"/>
            <a:ext cx="647700" cy="647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AF865A6D-E088-46A4-B933-89BAA9E574B3}"/>
              </a:ext>
            </a:extLst>
          </p:cNvPr>
          <p:cNvSpPr/>
          <p:nvPr/>
        </p:nvSpPr>
        <p:spPr>
          <a:xfrm>
            <a:off x="4284663" y="5300663"/>
            <a:ext cx="863600" cy="50482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6" name="Plus 5">
            <a:extLst>
              <a:ext uri="{FF2B5EF4-FFF2-40B4-BE49-F238E27FC236}">
                <a16:creationId xmlns:a16="http://schemas.microsoft.com/office/drawing/2014/main" id="{1950417D-2F40-4B26-BECB-9EAAD01F40F7}"/>
              </a:ext>
            </a:extLst>
          </p:cNvPr>
          <p:cNvSpPr/>
          <p:nvPr/>
        </p:nvSpPr>
        <p:spPr>
          <a:xfrm>
            <a:off x="6394450" y="3644900"/>
            <a:ext cx="576263" cy="576263"/>
          </a:xfrm>
          <a:prstGeom prst="mathPlus">
            <a:avLst>
              <a:gd name="adj1" fmla="val 198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>
            <a:extLst>
              <a:ext uri="{FF2B5EF4-FFF2-40B4-BE49-F238E27FC236}">
                <a16:creationId xmlns:a16="http://schemas.microsoft.com/office/drawing/2014/main" id="{D1EE034F-539F-414A-91C1-53D8FC905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3D</a:t>
            </a:r>
            <a:r>
              <a:rPr lang="zh-CN" altLang="en-US" sz="4000"/>
              <a:t>网格曲面：二维流形曲面的离散</a:t>
            </a:r>
            <a:endParaRPr lang="zh-CN" altLang="en-US"/>
          </a:p>
        </p:txBody>
      </p:sp>
      <p:sp>
        <p:nvSpPr>
          <p:cNvPr id="5123" name="内容占位符 2">
            <a:extLst>
              <a:ext uri="{FF2B5EF4-FFF2-40B4-BE49-F238E27FC236}">
                <a16:creationId xmlns:a16="http://schemas.microsoft.com/office/drawing/2014/main" id="{AC630691-C6FB-478A-B959-D715936E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2D</a:t>
            </a:r>
            <a:r>
              <a:rPr lang="zh-CN" altLang="en-US"/>
              <a:t>三角网格的顶点映射到</a:t>
            </a:r>
            <a:r>
              <a:rPr lang="en-US" altLang="zh-CN"/>
              <a:t>3D</a:t>
            </a:r>
            <a:r>
              <a:rPr lang="zh-CN" altLang="en-US"/>
              <a:t>中</a:t>
            </a:r>
          </a:p>
        </p:txBody>
      </p:sp>
      <p:pic>
        <p:nvPicPr>
          <p:cNvPr id="5124" name="Picture 6" descr="See the source image">
            <a:extLst>
              <a:ext uri="{FF2B5EF4-FFF2-40B4-BE49-F238E27FC236}">
                <a16:creationId xmlns:a16="http://schemas.microsoft.com/office/drawing/2014/main" id="{A449A71C-C3B0-4801-B43D-BB0D868F7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138" y="2652713"/>
            <a:ext cx="4687887" cy="235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2">
            <a:extLst>
              <a:ext uri="{FF2B5EF4-FFF2-40B4-BE49-F238E27FC236}">
                <a16:creationId xmlns:a16="http://schemas.microsoft.com/office/drawing/2014/main" id="{7FE6F6CA-B3CC-4C03-BD54-B6BAC67A5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652713"/>
            <a:ext cx="3217863" cy="242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右箭头 1">
            <a:extLst>
              <a:ext uri="{FF2B5EF4-FFF2-40B4-BE49-F238E27FC236}">
                <a16:creationId xmlns:a16="http://schemas.microsoft.com/office/drawing/2014/main" id="{372428C7-9C0E-4C30-94E9-7ADEDC194E45}"/>
              </a:ext>
            </a:extLst>
          </p:cNvPr>
          <p:cNvSpPr/>
          <p:nvPr/>
        </p:nvSpPr>
        <p:spPr>
          <a:xfrm>
            <a:off x="3667125" y="3409950"/>
            <a:ext cx="504825" cy="720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96ADC424-5082-491B-B25C-C30F850FB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3555" name="Content Placeholder 2">
            <a:extLst>
              <a:ext uri="{FF2B5EF4-FFF2-40B4-BE49-F238E27FC236}">
                <a16:creationId xmlns:a16="http://schemas.microsoft.com/office/drawing/2014/main" id="{59C940D9-CDA5-40B2-854D-9F06C7CC8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3556" name="Picture 3">
            <a:extLst>
              <a:ext uri="{FF2B5EF4-FFF2-40B4-BE49-F238E27FC236}">
                <a16:creationId xmlns:a16="http://schemas.microsoft.com/office/drawing/2014/main" id="{01DC3AA7-60D2-4E60-9858-A039B36ED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1738313"/>
            <a:ext cx="8570912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5FF9B748-654E-4427-B8E8-8B014A07EF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Linear Methods: Idea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5BF76A01-E49D-48E6-ADF3-CF66205A36A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5425" y="2017713"/>
            <a:ext cx="8739188" cy="46513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/>
              <a:t>Fixing the boundary of the mesh onto</a:t>
            </a:r>
          </a:p>
          <a:p>
            <a:pPr eaLnBrk="1" hangingPunct="1">
              <a:lnSpc>
                <a:spcPct val="90000"/>
              </a:lnSpc>
            </a:pPr>
            <a:endParaRPr lang="en-US" altLang="zh-CN"/>
          </a:p>
          <a:p>
            <a:pPr eaLnBrk="1" hangingPunct="1">
              <a:lnSpc>
                <a:spcPct val="90000"/>
              </a:lnSpc>
            </a:pPr>
            <a:endParaRPr lang="en-US" altLang="zh-CN"/>
          </a:p>
          <a:p>
            <a:pPr eaLnBrk="1" hangingPunct="1">
              <a:lnSpc>
                <a:spcPct val="90000"/>
              </a:lnSpc>
            </a:pPr>
            <a:endParaRPr lang="en-US" altLang="zh-CN"/>
          </a:p>
          <a:p>
            <a:pPr eaLnBrk="1" hangingPunct="1">
              <a:lnSpc>
                <a:spcPct val="90000"/>
              </a:lnSpc>
            </a:pPr>
            <a:endParaRPr lang="en-US" altLang="zh-CN"/>
          </a:p>
          <a:p>
            <a:pPr eaLnBrk="1" hangingPunct="1">
              <a:lnSpc>
                <a:spcPct val="90000"/>
              </a:lnSpc>
            </a:pPr>
            <a:endParaRPr lang="en-US" altLang="zh-CN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/>
              <a:t>		  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/>
              <a:t>            an unit circle            an unit square</a:t>
            </a:r>
          </a:p>
        </p:txBody>
      </p:sp>
      <p:pic>
        <p:nvPicPr>
          <p:cNvPr id="24580" name="Picture 4">
            <a:extLst>
              <a:ext uri="{FF2B5EF4-FFF2-40B4-BE49-F238E27FC236}">
                <a16:creationId xmlns:a16="http://schemas.microsoft.com/office/drawing/2014/main" id="{BD14456D-9E9B-4506-9200-021EC232D5C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03350" y="2854325"/>
            <a:ext cx="2867025" cy="2876550"/>
          </a:xfrm>
        </p:spPr>
      </p:pic>
      <p:pic>
        <p:nvPicPr>
          <p:cNvPr id="24581" name="Picture 5">
            <a:extLst>
              <a:ext uri="{FF2B5EF4-FFF2-40B4-BE49-F238E27FC236}">
                <a16:creationId xmlns:a16="http://schemas.microsoft.com/office/drawing/2014/main" id="{5AF2DA14-9318-4196-9445-F121380B761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19700" y="2781300"/>
            <a:ext cx="3098800" cy="2946400"/>
          </a:xfrm>
        </p:spPr>
      </p:pic>
      <p:sp>
        <p:nvSpPr>
          <p:cNvPr id="24582" name="Text Box 6">
            <a:extLst>
              <a:ext uri="{FF2B5EF4-FFF2-40B4-BE49-F238E27FC236}">
                <a16:creationId xmlns:a16="http://schemas.microsoft.com/office/drawing/2014/main" id="{3270FBD9-6DAF-49E9-8BAC-0B30174B08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2950" y="1516063"/>
            <a:ext cx="1727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1800">
                <a:latin typeface="Arial" panose="020B0604020202020204" pitchFamily="34" charset="0"/>
              </a:rPr>
              <a:t>[Floater 97’]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DC41C811-E24B-4F40-833F-B8E2399EED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2D Barycentric Embeddings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722DF573-2E58-458F-A44A-5AFCF71529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2205038"/>
            <a:ext cx="6696075" cy="3743325"/>
          </a:xfrm>
        </p:spPr>
        <p:txBody>
          <a:bodyPr/>
          <a:lstStyle/>
          <a:p>
            <a:pPr eaLnBrk="1" hangingPunct="1"/>
            <a:r>
              <a:rPr lang="en-US" altLang="zh-CN" sz="3000"/>
              <a:t>Fix 2D boundary to convex polygon</a:t>
            </a:r>
          </a:p>
          <a:p>
            <a:pPr eaLnBrk="1" hangingPunct="1"/>
            <a:endParaRPr lang="en-US" altLang="zh-CN" sz="3000"/>
          </a:p>
          <a:p>
            <a:pPr eaLnBrk="1" hangingPunct="1"/>
            <a:r>
              <a:rPr lang="en-US" altLang="zh-CN" sz="3000"/>
              <a:t>Define embedding as a solution of</a:t>
            </a:r>
          </a:p>
        </p:txBody>
      </p:sp>
      <p:pic>
        <p:nvPicPr>
          <p:cNvPr id="26628" name="Picture 4">
            <a:extLst>
              <a:ext uri="{FF2B5EF4-FFF2-40B4-BE49-F238E27FC236}">
                <a16:creationId xmlns:a16="http://schemas.microsoft.com/office/drawing/2014/main" id="{782BE30B-43B6-4FF5-A8FD-CBB15E608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4221163"/>
            <a:ext cx="431482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5">
            <a:extLst>
              <a:ext uri="{FF2B5EF4-FFF2-40B4-BE49-F238E27FC236}">
                <a16:creationId xmlns:a16="http://schemas.microsoft.com/office/drawing/2014/main" id="{8F3F3CC6-8262-4039-9E70-3FE9CC0E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50" y="2133600"/>
            <a:ext cx="2095500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Text Box 6">
            <a:extLst>
              <a:ext uri="{FF2B5EF4-FFF2-40B4-BE49-F238E27FC236}">
                <a16:creationId xmlns:a16="http://schemas.microsoft.com/office/drawing/2014/main" id="{044A9714-199A-4737-9F79-75406813CA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6237288"/>
            <a:ext cx="6121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Arial" panose="020B0604020202020204" pitchFamily="34" charset="0"/>
              </a:rPr>
              <a:t>Weights w</a:t>
            </a:r>
            <a:r>
              <a:rPr lang="en-US" altLang="zh-CN" sz="2400" baseline="-25000">
                <a:latin typeface="Arial" panose="020B0604020202020204" pitchFamily="34" charset="0"/>
              </a:rPr>
              <a:t>ij</a:t>
            </a:r>
            <a:r>
              <a:rPr lang="en-US" altLang="zh-CN" sz="2400">
                <a:latin typeface="Arial" panose="020B0604020202020204" pitchFamily="34" charset="0"/>
              </a:rPr>
              <a:t> control parameterization shape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6560F9BC-49E9-48E6-BFD5-FB439075AA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Why it Works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FBD920F8-5C6B-4E0A-8A40-29B2820D27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Theorem [Tutte,63], [Maxwel,1864] : </a:t>
            </a:r>
          </a:p>
          <a:p>
            <a:pPr lvl="1" eaLnBrk="1" hangingPunct="1"/>
            <a:r>
              <a:rPr lang="en-US" altLang="zh-CN"/>
              <a:t>If G=&lt;V,E&gt; is a 3-connected planar graph (triangular mesh) then any barycentric embedding provides a valid parameterization.</a:t>
            </a:r>
          </a:p>
        </p:txBody>
      </p:sp>
      <p:pic>
        <p:nvPicPr>
          <p:cNvPr id="27652" name="Picture 4">
            <a:extLst>
              <a:ext uri="{FF2B5EF4-FFF2-40B4-BE49-F238E27FC236}">
                <a16:creationId xmlns:a16="http://schemas.microsoft.com/office/drawing/2014/main" id="{C1ABEB78-6404-4C58-975B-C0EAA5ACA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4149725"/>
            <a:ext cx="432435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A3E334C7-6194-42EC-BC7E-A8B6BF644C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Example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B3057F16-B4B3-4EB0-BE99-1890E48F8C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28676" name="Picture 4">
            <a:extLst>
              <a:ext uri="{FF2B5EF4-FFF2-40B4-BE49-F238E27FC236}">
                <a16:creationId xmlns:a16="http://schemas.microsoft.com/office/drawing/2014/main" id="{C063870A-0D81-45AC-993C-2333AF985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205038"/>
            <a:ext cx="8058150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AE31B534-07FA-4CAE-B9D7-6C85E0BC5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参数化方法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60055D35-0C31-45A7-BED1-0D16F8860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Uniform parametrization</a:t>
            </a:r>
          </a:p>
          <a:p>
            <a:r>
              <a:rPr lang="en-US" altLang="zh-CN"/>
              <a:t>Weighted least squares parametrization</a:t>
            </a:r>
          </a:p>
          <a:p>
            <a:r>
              <a:rPr lang="en-US" altLang="zh-CN"/>
              <a:t>Shape-preserving parametrization </a:t>
            </a:r>
          </a:p>
          <a:p>
            <a:endParaRPr lang="en-US" altLang="zh-CN"/>
          </a:p>
          <a:p>
            <a:r>
              <a:rPr lang="zh-CN" altLang="en-US"/>
              <a:t>如何判断哪个参数化方法更好？</a:t>
            </a:r>
          </a:p>
        </p:txBody>
      </p:sp>
      <p:sp>
        <p:nvSpPr>
          <p:cNvPr id="29700" name="Text Box 6">
            <a:extLst>
              <a:ext uri="{FF2B5EF4-FFF2-40B4-BE49-F238E27FC236}">
                <a16:creationId xmlns:a16="http://schemas.microsoft.com/office/drawing/2014/main" id="{B69CF523-DC72-4FF2-AA80-62BFCCC7A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2950" y="1516063"/>
            <a:ext cx="1727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1800">
                <a:latin typeface="Arial" panose="020B0604020202020204" pitchFamily="34" charset="0"/>
              </a:rPr>
              <a:t>[Floater 97’]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38E9D208-A4AD-4F73-9D3A-BC380797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纹理映射</a:t>
            </a:r>
            <a:br>
              <a:rPr lang="en-US" altLang="zh-CN"/>
            </a:br>
            <a:endParaRPr lang="zh-CN" altLang="en-US"/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3F2EF1C4-1A7D-4634-9AC9-EEDC229A3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24" name="Picture 2">
            <a:extLst>
              <a:ext uri="{FF2B5EF4-FFF2-40B4-BE49-F238E27FC236}">
                <a16:creationId xmlns:a16="http://schemas.microsoft.com/office/drawing/2014/main" id="{DA24B4E9-9A61-42F7-9390-7FC48DB06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09650"/>
            <a:ext cx="2892425" cy="263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5" name="Picture 4">
            <a:extLst>
              <a:ext uri="{FF2B5EF4-FFF2-40B4-BE49-F238E27FC236}">
                <a16:creationId xmlns:a16="http://schemas.microsoft.com/office/drawing/2014/main" id="{4AA7137B-224E-4ED2-BFB1-8E52C4E1C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488" y="4232275"/>
            <a:ext cx="2581275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6" name="Picture 5">
            <a:extLst>
              <a:ext uri="{FF2B5EF4-FFF2-40B4-BE49-F238E27FC236}">
                <a16:creationId xmlns:a16="http://schemas.microsoft.com/office/drawing/2014/main" id="{8FA9C977-7B0E-4928-B8D2-49EDDE0CC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988" y="1009650"/>
            <a:ext cx="2644775" cy="263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7" name="Picture 6">
            <a:extLst>
              <a:ext uri="{FF2B5EF4-FFF2-40B4-BE49-F238E27FC236}">
                <a16:creationId xmlns:a16="http://schemas.microsoft.com/office/drawing/2014/main" id="{5477C7EB-68B5-4B30-BCE2-6A3558E9F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3" y="4149725"/>
            <a:ext cx="2805112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F28BFEF1-73B5-467C-A0D5-3090B423B33C}"/>
              </a:ext>
            </a:extLst>
          </p:cNvPr>
          <p:cNvSpPr/>
          <p:nvPr/>
        </p:nvSpPr>
        <p:spPr>
          <a:xfrm>
            <a:off x="4284663" y="2060575"/>
            <a:ext cx="647700" cy="647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BBB0CDC6-8041-48F1-872E-7A3501D3047F}"/>
              </a:ext>
            </a:extLst>
          </p:cNvPr>
          <p:cNvSpPr/>
          <p:nvPr/>
        </p:nvSpPr>
        <p:spPr>
          <a:xfrm>
            <a:off x="4284663" y="5300663"/>
            <a:ext cx="863600" cy="50482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6" name="Plus 5">
            <a:extLst>
              <a:ext uri="{FF2B5EF4-FFF2-40B4-BE49-F238E27FC236}">
                <a16:creationId xmlns:a16="http://schemas.microsoft.com/office/drawing/2014/main" id="{7F79B5FE-93C7-451F-B4DD-A8208593EE39}"/>
              </a:ext>
            </a:extLst>
          </p:cNvPr>
          <p:cNvSpPr/>
          <p:nvPr/>
        </p:nvSpPr>
        <p:spPr>
          <a:xfrm>
            <a:off x="6394450" y="3644900"/>
            <a:ext cx="576263" cy="576263"/>
          </a:xfrm>
          <a:prstGeom prst="mathPlus">
            <a:avLst>
              <a:gd name="adj1" fmla="val 198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FA361637-6D2A-4733-8D17-AA9BB9322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3EAF6A58-CAB4-4FF6-A1D8-888D222B6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1748" name="Picture 2">
            <a:extLst>
              <a:ext uri="{FF2B5EF4-FFF2-40B4-BE49-F238E27FC236}">
                <a16:creationId xmlns:a16="http://schemas.microsoft.com/office/drawing/2014/main" id="{E5AA401C-BF1E-4F6E-99CA-A1E2E0767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563" y="-25400"/>
            <a:ext cx="4492625" cy="220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9" name="Picture 3">
            <a:extLst>
              <a:ext uri="{FF2B5EF4-FFF2-40B4-BE49-F238E27FC236}">
                <a16:creationId xmlns:a16="http://schemas.microsoft.com/office/drawing/2014/main" id="{02447E19-83FB-4F60-B024-36E4B5AA6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563" y="2312988"/>
            <a:ext cx="4535487" cy="2173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0" name="Picture 4">
            <a:extLst>
              <a:ext uri="{FF2B5EF4-FFF2-40B4-BE49-F238E27FC236}">
                <a16:creationId xmlns:a16="http://schemas.microsoft.com/office/drawing/2014/main" id="{A9386731-DEEA-4D6C-B5A0-25FC5EAC2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563" y="4605338"/>
            <a:ext cx="4541837" cy="225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7CF69762-4860-429F-85B8-98AF6EC12D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Example</a:t>
            </a:r>
            <a:br>
              <a:rPr lang="en-US" altLang="zh-CN"/>
            </a:br>
            <a:endParaRPr lang="en-US" altLang="zh-CN"/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CFD8CBB3-1168-406D-BDD5-BB7B24CEB3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32772" name="Picture 4">
            <a:extLst>
              <a:ext uri="{FF2B5EF4-FFF2-40B4-BE49-F238E27FC236}">
                <a16:creationId xmlns:a16="http://schemas.microsoft.com/office/drawing/2014/main" id="{CFBF2682-C215-4AFF-B72C-F4C8BEBBB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341438"/>
            <a:ext cx="7621588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896389BC-23BE-40E4-9B96-937C945BFF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Example</a:t>
            </a:r>
            <a:br>
              <a:rPr lang="en-US" altLang="zh-CN"/>
            </a:br>
            <a:endParaRPr lang="en-US" altLang="zh-CN"/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BA8A60E8-F2A5-4B34-BBAF-6CFC45EBBC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33796" name="Picture 4">
            <a:extLst>
              <a:ext uri="{FF2B5EF4-FFF2-40B4-BE49-F238E27FC236}">
                <a16:creationId xmlns:a16="http://schemas.microsoft.com/office/drawing/2014/main" id="{AAE7C150-A9E9-4C24-B40D-106650FD3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341438"/>
            <a:ext cx="8361362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>
            <a:extLst>
              <a:ext uri="{FF2B5EF4-FFF2-40B4-BE49-F238E27FC236}">
                <a16:creationId xmlns:a16="http://schemas.microsoft.com/office/drawing/2014/main" id="{D4B6F704-E92A-4FAB-BFFD-3844D5F6F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图：顶点的连接关系</a:t>
            </a:r>
          </a:p>
        </p:txBody>
      </p:sp>
      <p:sp>
        <p:nvSpPr>
          <p:cNvPr id="6147" name="内容占位符 2">
            <a:extLst>
              <a:ext uri="{FF2B5EF4-FFF2-40B4-BE49-F238E27FC236}">
                <a16:creationId xmlns:a16="http://schemas.microsoft.com/office/drawing/2014/main" id="{A07F6E5D-14F2-4EC4-98C9-B22D722D4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4600E821-5C81-4D68-8C5C-5317A3BF6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92325"/>
            <a:ext cx="3421063" cy="414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>
            <a:extLst>
              <a:ext uri="{FF2B5EF4-FFF2-40B4-BE49-F238E27FC236}">
                <a16:creationId xmlns:a16="http://schemas.microsoft.com/office/drawing/2014/main" id="{800C60F0-6CC7-4D42-A188-49E3509D0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3" y="2092325"/>
            <a:ext cx="3960812" cy="410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4D866BE8-507E-4D1D-828F-BD731829A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参数化：操作步骤</a:t>
            </a:r>
          </a:p>
        </p:txBody>
      </p:sp>
      <p:sp>
        <p:nvSpPr>
          <p:cNvPr id="34819" name="Content Placeholder 2">
            <a:extLst>
              <a:ext uri="{FF2B5EF4-FFF2-40B4-BE49-F238E27FC236}">
                <a16:creationId xmlns:a16="http://schemas.microsoft.com/office/drawing/2014/main" id="{42EA5C84-8952-49F5-825E-EA74C541D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检测边界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将边界映射到正方形边界或圆边界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构建稀疏方程组</a:t>
            </a:r>
            <a:endParaRPr lang="en-US" altLang="zh-CN" dirty="0"/>
          </a:p>
          <a:p>
            <a:r>
              <a:rPr lang="zh-CN" altLang="en-US" dirty="0"/>
              <a:t>求解稀疏方程组</a:t>
            </a:r>
            <a:endParaRPr lang="en-US" altLang="zh-CN" dirty="0"/>
          </a:p>
          <a:p>
            <a:r>
              <a:rPr lang="zh-CN" altLang="en-US" dirty="0"/>
              <a:t>更新顶点坐标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连接纹理图像，更新显示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988CD3C3-A830-423B-99A6-B34EB23EF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450"/>
            <a:ext cx="8229600" cy="1143000"/>
          </a:xfrm>
        </p:spPr>
        <p:txBody>
          <a:bodyPr/>
          <a:lstStyle/>
          <a:p>
            <a:r>
              <a:rPr lang="zh-CN" altLang="en-US"/>
              <a:t>作业</a:t>
            </a:r>
            <a:r>
              <a:rPr lang="en-US" altLang="zh-CN"/>
              <a:t>4</a:t>
            </a:r>
            <a:endParaRPr lang="zh-CN" altLang="en-US"/>
          </a:p>
        </p:txBody>
      </p:sp>
      <p:sp>
        <p:nvSpPr>
          <p:cNvPr id="35843" name="Content Placeholder 2">
            <a:extLst>
              <a:ext uri="{FF2B5EF4-FFF2-40B4-BE49-F238E27FC236}">
                <a16:creationId xmlns:a16="http://schemas.microsoft.com/office/drawing/2014/main" id="{59D463F6-4F56-469C-BD95-7A3DA06D9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3464"/>
            <a:ext cx="8229600" cy="4979964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400" dirty="0"/>
              <a:t>初步理解</a:t>
            </a:r>
            <a:r>
              <a:rPr lang="en-US" altLang="zh-CN" sz="2400" dirty="0"/>
              <a:t>3D</a:t>
            </a:r>
            <a:r>
              <a:rPr lang="zh-CN" altLang="en-US" sz="2400" dirty="0"/>
              <a:t>网格数据</a:t>
            </a:r>
            <a:endParaRPr lang="en-US" altLang="zh-CN" sz="2400" dirty="0"/>
          </a:p>
          <a:p>
            <a:r>
              <a:rPr lang="zh-CN" altLang="en-US" sz="2400" dirty="0"/>
              <a:t>了解</a:t>
            </a:r>
            <a:r>
              <a:rPr lang="en-US" altLang="zh-CN" sz="2400" dirty="0"/>
              <a:t>3D</a:t>
            </a:r>
            <a:r>
              <a:rPr lang="zh-CN" altLang="en-US" sz="2400" dirty="0"/>
              <a:t>网格编程及网格数据结构</a:t>
            </a:r>
            <a:endParaRPr lang="en-US" altLang="zh-CN" sz="2400" dirty="0"/>
          </a:p>
          <a:p>
            <a:pPr lvl="1"/>
            <a:r>
              <a:rPr lang="en-US" altLang="zh-CN" sz="2000" dirty="0"/>
              <a:t>Framework3D </a:t>
            </a:r>
            <a:r>
              <a:rPr lang="zh-CN" altLang="en-US" sz="2000" dirty="0"/>
              <a:t>节点编程框架及其介绍</a:t>
            </a:r>
          </a:p>
          <a:p>
            <a:pPr lvl="1"/>
            <a:r>
              <a:rPr lang="zh-CN" altLang="en-US" sz="2000" dirty="0"/>
              <a:t>半边结构 </a:t>
            </a:r>
            <a:r>
              <a:rPr lang="en-US" altLang="zh-CN" sz="2000" dirty="0" err="1"/>
              <a:t>OpenMesh</a:t>
            </a:r>
            <a:r>
              <a:rPr lang="en-US" altLang="zh-CN" sz="2000" dirty="0"/>
              <a:t> </a:t>
            </a:r>
            <a:r>
              <a:rPr lang="zh-CN" altLang="en-US" sz="2000" dirty="0"/>
              <a:t>库的介绍及使用示例</a:t>
            </a:r>
            <a:endParaRPr lang="en-US" altLang="zh-CN" sz="2000" dirty="0"/>
          </a:p>
          <a:p>
            <a:pPr lvl="2"/>
            <a:r>
              <a:rPr lang="zh-CN" altLang="en-US" sz="1600" dirty="0"/>
              <a:t>基本操作方法（访问邻域、访问边界）</a:t>
            </a:r>
            <a:endParaRPr lang="en-US" altLang="zh-CN" sz="1600" dirty="0"/>
          </a:p>
          <a:p>
            <a:pPr lvl="2"/>
            <a:r>
              <a:rPr lang="zh-CN" altLang="en-US" sz="1600" dirty="0"/>
              <a:t>顶点曲率计算及可视化</a:t>
            </a:r>
          </a:p>
          <a:p>
            <a:pPr lvl="1"/>
            <a:r>
              <a:rPr lang="zh-CN" altLang="en-US" sz="2000" dirty="0"/>
              <a:t>参考网格数据（带一条边界的三角网格）</a:t>
            </a:r>
            <a:endParaRPr lang="en-US" altLang="zh-CN" sz="2000" dirty="0"/>
          </a:p>
          <a:p>
            <a:pPr lvl="1"/>
            <a:r>
              <a:rPr lang="zh-CN" altLang="en-US" sz="2000" dirty="0"/>
              <a:t>了解纹理映射，对参数化结果进行可视化</a:t>
            </a:r>
          </a:p>
          <a:p>
            <a:r>
              <a:rPr lang="zh-CN" altLang="en-US" sz="2400" dirty="0"/>
              <a:t>实现极小曲面与</a:t>
            </a:r>
            <a:r>
              <a:rPr lang="en-US" altLang="zh-CN" sz="2400" dirty="0" err="1"/>
              <a:t>Tutte</a:t>
            </a:r>
            <a:r>
              <a:rPr lang="zh-CN" altLang="en-US" sz="2400" dirty="0"/>
              <a:t>网格参数化</a:t>
            </a:r>
            <a:endParaRPr lang="en-US" altLang="zh-CN" sz="2400" dirty="0"/>
          </a:p>
          <a:p>
            <a:pPr lvl="1"/>
            <a:r>
              <a:rPr lang="zh-CN" altLang="en-US" sz="2000" dirty="0"/>
              <a:t>极小曲面：边界固定，求解方程组</a:t>
            </a:r>
            <a:endParaRPr lang="en-US" altLang="zh-CN" sz="2000" dirty="0"/>
          </a:p>
          <a:p>
            <a:pPr lvl="1"/>
            <a:r>
              <a:rPr lang="en-US" altLang="zh-CN" sz="2000" dirty="0" err="1"/>
              <a:t>Tutte</a:t>
            </a:r>
            <a:r>
              <a:rPr lang="zh-CN" altLang="en-US" sz="2000" dirty="0"/>
              <a:t>参数化</a:t>
            </a:r>
            <a:endParaRPr lang="en-US" altLang="zh-CN" sz="2000" dirty="0"/>
          </a:p>
          <a:p>
            <a:pPr lvl="2"/>
            <a:r>
              <a:rPr lang="en-US" altLang="zh-CN" sz="1600" dirty="0"/>
              <a:t>Uniform &amp; Cotangent weights</a:t>
            </a:r>
          </a:p>
          <a:p>
            <a:pPr lvl="2"/>
            <a:r>
              <a:rPr lang="en-US" altLang="zh-CN" sz="1600" dirty="0"/>
              <a:t>(Optional) Shape-Preserving weights</a:t>
            </a:r>
          </a:p>
          <a:p>
            <a:r>
              <a:rPr lang="zh-CN" altLang="en-US" sz="2400" dirty="0"/>
              <a:t>巩固使用</a:t>
            </a:r>
            <a:r>
              <a:rPr lang="en-US" altLang="zh-CN" sz="2400" dirty="0"/>
              <a:t>Eigen</a:t>
            </a:r>
            <a:r>
              <a:rPr lang="zh-CN" altLang="en-US" sz="2400" dirty="0"/>
              <a:t>库求解稀疏线性方程组</a:t>
            </a:r>
            <a:endParaRPr lang="en-US" altLang="zh-CN" sz="2400" dirty="0"/>
          </a:p>
          <a:p>
            <a:r>
              <a:rPr lang="zh-CN" altLang="en-US" sz="2400" dirty="0"/>
              <a:t>了解节点编程思想</a:t>
            </a:r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F81EE3-0614-4A3D-B182-3B6AEC60C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509" y="935847"/>
            <a:ext cx="2174454" cy="19799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99C0E7-3A2C-491B-B08A-5E4C75954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37" t="20462" r="21790" b="20560"/>
          <a:stretch/>
        </p:blipFill>
        <p:spPr>
          <a:xfrm>
            <a:off x="6217509" y="2915786"/>
            <a:ext cx="2174454" cy="18258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4C77386-05F0-47CB-BCAB-D4A31F752D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97" t="32117" r="26704" b="17059"/>
          <a:stretch/>
        </p:blipFill>
        <p:spPr>
          <a:xfrm>
            <a:off x="6217509" y="4540971"/>
            <a:ext cx="2174454" cy="171414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9C4A00-37A9-49B5-B8E0-F22001AB1B24}"/>
              </a:ext>
            </a:extLst>
          </p:cNvPr>
          <p:cNvSpPr/>
          <p:nvPr/>
        </p:nvSpPr>
        <p:spPr>
          <a:xfrm>
            <a:off x="224443" y="6366849"/>
            <a:ext cx="8814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https://github.com/USTC-CG/USTC_CG_24/tree/main/Homeworks/4_tutte_parametrzation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2DFD87-360F-412D-90C0-012F49ED1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Framework3D </a:t>
            </a:r>
            <a:r>
              <a:rPr lang="zh-CN" altLang="en-US" dirty="0"/>
              <a:t>编程框架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ED1C49-6206-4EA6-A7D2-F25E46A46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节点式可视化编程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6EB0D5-A789-4F74-B6F3-0D15D87CB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5108"/>
            <a:ext cx="9144000" cy="349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907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2256DD-0D4F-4230-B42E-34E2A61AC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习题课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362018-ACA8-4190-8AB2-2A203327B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Framework3D </a:t>
            </a:r>
            <a:r>
              <a:rPr lang="zh-CN" altLang="en-US" dirty="0"/>
              <a:t>编程框架</a:t>
            </a:r>
            <a:endParaRPr lang="en-US" altLang="zh-CN" dirty="0"/>
          </a:p>
          <a:p>
            <a:r>
              <a:rPr lang="zh-CN" altLang="en-US" dirty="0"/>
              <a:t>半边数据结构</a:t>
            </a:r>
            <a:endParaRPr lang="en-US" altLang="zh-CN" dirty="0"/>
          </a:p>
          <a:p>
            <a:r>
              <a:rPr lang="zh-CN" altLang="en-US" dirty="0"/>
              <a:t>节点式可视化编程</a:t>
            </a:r>
          </a:p>
          <a:p>
            <a:r>
              <a:rPr lang="en-US" altLang="zh-CN" dirty="0"/>
              <a:t>Mesh</a:t>
            </a:r>
            <a:r>
              <a:rPr lang="zh-CN" altLang="en-US" dirty="0"/>
              <a:t>编程的范例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385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>
            <a:extLst>
              <a:ext uri="{FF2B5EF4-FFF2-40B4-BE49-F238E27FC236}">
                <a16:creationId xmlns:a16="http://schemas.microsoft.com/office/drawing/2014/main" id="{59B27D1D-14D9-40A3-BF14-5F6D4ED6F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作业递交</a:t>
            </a:r>
          </a:p>
        </p:txBody>
      </p:sp>
      <p:sp>
        <p:nvSpPr>
          <p:cNvPr id="36867" name="内容占位符 2">
            <a:extLst>
              <a:ext uri="{FF2B5EF4-FFF2-40B4-BE49-F238E27FC236}">
                <a16:creationId xmlns:a16="http://schemas.microsoft.com/office/drawing/2014/main" id="{169BB556-A440-49EB-B114-2D526EFF7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递交内容：程序代码及实验报告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递交时间：</a:t>
            </a:r>
            <a:r>
              <a:rPr lang="en-US" altLang="zh-CN" dirty="0">
                <a:solidFill>
                  <a:srgbClr val="FF0000"/>
                </a:solidFill>
              </a:rPr>
              <a:t>2024 </a:t>
            </a:r>
            <a:r>
              <a:rPr lang="zh-CN" altLang="en-US" dirty="0">
                <a:solidFill>
                  <a:srgbClr val="FF0000"/>
                </a:solidFill>
              </a:rPr>
              <a:t>年 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月</a:t>
            </a:r>
            <a:r>
              <a:rPr lang="en-US" altLang="zh-CN" dirty="0">
                <a:solidFill>
                  <a:srgbClr val="FF0000"/>
                </a:solidFill>
              </a:rPr>
              <a:t>24</a:t>
            </a:r>
            <a:r>
              <a:rPr lang="zh-CN" altLang="en-US" dirty="0">
                <a:solidFill>
                  <a:srgbClr val="FF0000"/>
                </a:solidFill>
              </a:rPr>
              <a:t>日星期日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AD31EC51-EDE0-4120-BB45-D8EEBB8D6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存储数据结构：</a:t>
            </a:r>
            <a:r>
              <a:rPr lang="zh-CN" altLang="zh-CN"/>
              <a:t>半边结构</a:t>
            </a:r>
            <a:endParaRPr lang="zh-CN" altLang="en-US"/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6CBD6385-3937-4516-879B-323758C27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/>
              <a:t>网格的半边</a:t>
            </a:r>
            <a:r>
              <a:rPr lang="en-US" altLang="zh-CN"/>
              <a:t>(half edge)</a:t>
            </a:r>
            <a:r>
              <a:rPr lang="zh-CN" altLang="zh-CN"/>
              <a:t>数据结构</a:t>
            </a:r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pic>
        <p:nvPicPr>
          <p:cNvPr id="7172" name="图片 1" descr="C:\Users\hp\Desktop\HalfEdgeDS.jpg">
            <a:extLst>
              <a:ext uri="{FF2B5EF4-FFF2-40B4-BE49-F238E27FC236}">
                <a16:creationId xmlns:a16="http://schemas.microsoft.com/office/drawing/2014/main" id="{C51327FA-711F-4F78-9B05-F73FD9C31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2636838"/>
            <a:ext cx="6196013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>
            <a:extLst>
              <a:ext uri="{FF2B5EF4-FFF2-40B4-BE49-F238E27FC236}">
                <a16:creationId xmlns:a16="http://schemas.microsoft.com/office/drawing/2014/main" id="{C561A9DF-538F-40D7-8D39-D35A7CC0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顶点的微分坐标</a:t>
            </a:r>
          </a:p>
        </p:txBody>
      </p:sp>
      <p:sp>
        <p:nvSpPr>
          <p:cNvPr id="8195" name="Freeform 6">
            <a:extLst>
              <a:ext uri="{FF2B5EF4-FFF2-40B4-BE49-F238E27FC236}">
                <a16:creationId xmlns:a16="http://schemas.microsoft.com/office/drawing/2014/main" id="{03B5896B-0E74-4270-8D54-6B476DA8EA46}"/>
              </a:ext>
            </a:extLst>
          </p:cNvPr>
          <p:cNvSpPr>
            <a:spLocks/>
          </p:cNvSpPr>
          <p:nvPr/>
        </p:nvSpPr>
        <p:spPr bwMode="auto">
          <a:xfrm>
            <a:off x="5310188" y="3201988"/>
            <a:ext cx="1012825" cy="593725"/>
          </a:xfrm>
          <a:custGeom>
            <a:avLst/>
            <a:gdLst>
              <a:gd name="T0" fmla="*/ 2147483646 w 828"/>
              <a:gd name="T1" fmla="*/ 2147483646 h 485"/>
              <a:gd name="T2" fmla="*/ 0 w 828"/>
              <a:gd name="T3" fmla="*/ 0 h 485"/>
              <a:gd name="T4" fmla="*/ 2147483646 w 828"/>
              <a:gd name="T5" fmla="*/ 2147483646 h 485"/>
              <a:gd name="T6" fmla="*/ 0 60000 65536"/>
              <a:gd name="T7" fmla="*/ 0 60000 65536"/>
              <a:gd name="T8" fmla="*/ 0 60000 65536"/>
              <a:gd name="T9" fmla="*/ 0 w 828"/>
              <a:gd name="T10" fmla="*/ 0 h 485"/>
              <a:gd name="T11" fmla="*/ 828 w 828"/>
              <a:gd name="T12" fmla="*/ 485 h 4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28" h="485">
                <a:moveTo>
                  <a:pt x="136" y="485"/>
                </a:moveTo>
                <a:lnTo>
                  <a:pt x="0" y="0"/>
                </a:lnTo>
                <a:lnTo>
                  <a:pt x="828" y="148"/>
                </a:ln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6" name="Freeform 7">
            <a:extLst>
              <a:ext uri="{FF2B5EF4-FFF2-40B4-BE49-F238E27FC236}">
                <a16:creationId xmlns:a16="http://schemas.microsoft.com/office/drawing/2014/main" id="{F291A418-2497-47BC-BD0F-11B8EAD72AC4}"/>
              </a:ext>
            </a:extLst>
          </p:cNvPr>
          <p:cNvSpPr>
            <a:spLocks/>
          </p:cNvSpPr>
          <p:nvPr/>
        </p:nvSpPr>
        <p:spPr bwMode="auto">
          <a:xfrm>
            <a:off x="5310188" y="2139950"/>
            <a:ext cx="989012" cy="1062038"/>
          </a:xfrm>
          <a:custGeom>
            <a:avLst/>
            <a:gdLst>
              <a:gd name="T0" fmla="*/ 2147483646 w 809"/>
              <a:gd name="T1" fmla="*/ 0 h 868"/>
              <a:gd name="T2" fmla="*/ 0 w 809"/>
              <a:gd name="T3" fmla="*/ 2147483646 h 868"/>
              <a:gd name="T4" fmla="*/ 2147483646 w 809"/>
              <a:gd name="T5" fmla="*/ 2147483646 h 868"/>
              <a:gd name="T6" fmla="*/ 0 60000 65536"/>
              <a:gd name="T7" fmla="*/ 0 60000 65536"/>
              <a:gd name="T8" fmla="*/ 0 60000 65536"/>
              <a:gd name="T9" fmla="*/ 0 w 809"/>
              <a:gd name="T10" fmla="*/ 0 h 868"/>
              <a:gd name="T11" fmla="*/ 809 w 809"/>
              <a:gd name="T12" fmla="*/ 868 h 8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9" h="868">
                <a:moveTo>
                  <a:pt x="181" y="0"/>
                </a:moveTo>
                <a:lnTo>
                  <a:pt x="0" y="868"/>
                </a:lnTo>
                <a:lnTo>
                  <a:pt x="809" y="285"/>
                </a:ln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7" name="Freeform 8">
            <a:extLst>
              <a:ext uri="{FF2B5EF4-FFF2-40B4-BE49-F238E27FC236}">
                <a16:creationId xmlns:a16="http://schemas.microsoft.com/office/drawing/2014/main" id="{E49A69F5-76C0-4C8B-B850-354E067C89B2}"/>
              </a:ext>
            </a:extLst>
          </p:cNvPr>
          <p:cNvSpPr>
            <a:spLocks/>
          </p:cNvSpPr>
          <p:nvPr/>
        </p:nvSpPr>
        <p:spPr bwMode="auto">
          <a:xfrm>
            <a:off x="4635500" y="2481263"/>
            <a:ext cx="681038" cy="879475"/>
          </a:xfrm>
          <a:custGeom>
            <a:avLst/>
            <a:gdLst>
              <a:gd name="T0" fmla="*/ 2147483646 w 556"/>
              <a:gd name="T1" fmla="*/ 0 h 718"/>
              <a:gd name="T2" fmla="*/ 2147483646 w 556"/>
              <a:gd name="T3" fmla="*/ 2147483646 h 718"/>
              <a:gd name="T4" fmla="*/ 0 w 556"/>
              <a:gd name="T5" fmla="*/ 2147483646 h 718"/>
              <a:gd name="T6" fmla="*/ 0 60000 65536"/>
              <a:gd name="T7" fmla="*/ 0 60000 65536"/>
              <a:gd name="T8" fmla="*/ 0 60000 65536"/>
              <a:gd name="T9" fmla="*/ 0 w 556"/>
              <a:gd name="T10" fmla="*/ 0 h 718"/>
              <a:gd name="T11" fmla="*/ 556 w 556"/>
              <a:gd name="T12" fmla="*/ 718 h 71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56" h="718">
                <a:moveTo>
                  <a:pt x="26" y="0"/>
                </a:moveTo>
                <a:lnTo>
                  <a:pt x="556" y="595"/>
                </a:lnTo>
                <a:lnTo>
                  <a:pt x="0" y="718"/>
                </a:ln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8" name="Freeform 9">
            <a:extLst>
              <a:ext uri="{FF2B5EF4-FFF2-40B4-BE49-F238E27FC236}">
                <a16:creationId xmlns:a16="http://schemas.microsoft.com/office/drawing/2014/main" id="{3E179D38-E63D-4988-9DF6-C0A9A1318F3C}"/>
              </a:ext>
            </a:extLst>
          </p:cNvPr>
          <p:cNvSpPr>
            <a:spLocks/>
          </p:cNvSpPr>
          <p:nvPr/>
        </p:nvSpPr>
        <p:spPr bwMode="auto">
          <a:xfrm>
            <a:off x="4643438" y="2133600"/>
            <a:ext cx="1673225" cy="1655763"/>
          </a:xfrm>
          <a:custGeom>
            <a:avLst/>
            <a:gdLst>
              <a:gd name="T0" fmla="*/ 2147483646 w 1366"/>
              <a:gd name="T1" fmla="*/ 2147483646 h 1353"/>
              <a:gd name="T2" fmla="*/ 2147483646 w 1366"/>
              <a:gd name="T3" fmla="*/ 0 h 1353"/>
              <a:gd name="T4" fmla="*/ 2147483646 w 1366"/>
              <a:gd name="T5" fmla="*/ 2147483646 h 1353"/>
              <a:gd name="T6" fmla="*/ 2147483646 w 1366"/>
              <a:gd name="T7" fmla="*/ 2147483646 h 1353"/>
              <a:gd name="T8" fmla="*/ 2147483646 w 1366"/>
              <a:gd name="T9" fmla="*/ 2147483646 h 1353"/>
              <a:gd name="T10" fmla="*/ 0 w 1366"/>
              <a:gd name="T11" fmla="*/ 2147483646 h 1353"/>
              <a:gd name="T12" fmla="*/ 2147483646 w 1366"/>
              <a:gd name="T13" fmla="*/ 2147483646 h 135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66"/>
              <a:gd name="T22" fmla="*/ 0 h 1353"/>
              <a:gd name="T23" fmla="*/ 1366 w 1366"/>
              <a:gd name="T24" fmla="*/ 1353 h 135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66" h="1353">
                <a:moveTo>
                  <a:pt x="26" y="285"/>
                </a:moveTo>
                <a:lnTo>
                  <a:pt x="725" y="0"/>
                </a:lnTo>
                <a:lnTo>
                  <a:pt x="1353" y="298"/>
                </a:lnTo>
                <a:lnTo>
                  <a:pt x="1366" y="1022"/>
                </a:lnTo>
                <a:lnTo>
                  <a:pt x="680" y="1353"/>
                </a:lnTo>
                <a:lnTo>
                  <a:pt x="0" y="1003"/>
                </a:lnTo>
                <a:lnTo>
                  <a:pt x="26" y="285"/>
                </a:lnTo>
                <a:close/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9" name="Line 10">
            <a:extLst>
              <a:ext uri="{FF2B5EF4-FFF2-40B4-BE49-F238E27FC236}">
                <a16:creationId xmlns:a16="http://schemas.microsoft.com/office/drawing/2014/main" id="{534A5F0E-0F5D-4E04-A112-16E1F6D87E4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13388" y="1970088"/>
            <a:ext cx="17462" cy="169862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00" name="Line 11">
            <a:extLst>
              <a:ext uri="{FF2B5EF4-FFF2-40B4-BE49-F238E27FC236}">
                <a16:creationId xmlns:a16="http://schemas.microsoft.com/office/drawing/2014/main" id="{CA286045-BF80-43BA-A144-19E696D50B9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91163" y="3789363"/>
            <a:ext cx="6350" cy="147637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01" name="Line 12">
            <a:extLst>
              <a:ext uri="{FF2B5EF4-FFF2-40B4-BE49-F238E27FC236}">
                <a16:creationId xmlns:a16="http://schemas.microsoft.com/office/drawing/2014/main" id="{423DF2C4-7A78-496E-BCA1-3FC1B035FDC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99200" y="2451100"/>
            <a:ext cx="123825" cy="587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02" name="Line 13">
            <a:extLst>
              <a:ext uri="{FF2B5EF4-FFF2-40B4-BE49-F238E27FC236}">
                <a16:creationId xmlns:a16="http://schemas.microsoft.com/office/drawing/2014/main" id="{F3ADDD61-E7F3-4B07-846E-ADADA395761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337300" y="3370263"/>
            <a:ext cx="131763" cy="6667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03" name="Line 14">
            <a:extLst>
              <a:ext uri="{FF2B5EF4-FFF2-40B4-BE49-F238E27FC236}">
                <a16:creationId xmlns:a16="http://schemas.microsoft.com/office/drawing/2014/main" id="{8A40553F-A242-4D3A-B1A3-492129E8401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48188" y="2400300"/>
            <a:ext cx="123825" cy="87313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04" name="Line 15">
            <a:extLst>
              <a:ext uri="{FF2B5EF4-FFF2-40B4-BE49-F238E27FC236}">
                <a16:creationId xmlns:a16="http://schemas.microsoft.com/office/drawing/2014/main" id="{3E2DC0F2-2056-4677-95A3-B80FAF7E6C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14850" y="3352800"/>
            <a:ext cx="131763" cy="7302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05" name="Oval 16">
            <a:extLst>
              <a:ext uri="{FF2B5EF4-FFF2-40B4-BE49-F238E27FC236}">
                <a16:creationId xmlns:a16="http://schemas.microsoft.com/office/drawing/2014/main" id="{942B7D64-8EE9-40A2-9995-D6CDEC773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050" y="2089150"/>
            <a:ext cx="103188" cy="1031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206" name="Oval 17">
            <a:extLst>
              <a:ext uri="{FF2B5EF4-FFF2-40B4-BE49-F238E27FC236}">
                <a16:creationId xmlns:a16="http://schemas.microsoft.com/office/drawing/2014/main" id="{EFEC03D0-7772-420F-8295-40698B8B4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9150" y="2438400"/>
            <a:ext cx="103188" cy="101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207" name="Oval 18">
            <a:extLst>
              <a:ext uri="{FF2B5EF4-FFF2-40B4-BE49-F238E27FC236}">
                <a16:creationId xmlns:a16="http://schemas.microsoft.com/office/drawing/2014/main" id="{164A5797-C5BB-4A67-90F9-76D6120F7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7400" y="3303588"/>
            <a:ext cx="101600" cy="101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208" name="Oval 19">
            <a:extLst>
              <a:ext uri="{FF2B5EF4-FFF2-40B4-BE49-F238E27FC236}">
                <a16:creationId xmlns:a16="http://schemas.microsoft.com/office/drawing/2014/main" id="{C8027FB3-57F9-4CD3-AB94-E073C7263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2425" y="3740150"/>
            <a:ext cx="103188" cy="1031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209" name="Oval 20">
            <a:extLst>
              <a:ext uri="{FF2B5EF4-FFF2-40B4-BE49-F238E27FC236}">
                <a16:creationId xmlns:a16="http://schemas.microsoft.com/office/drawing/2014/main" id="{0A6B504C-5C8B-4001-B08C-93A614C6B4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8563" y="3327400"/>
            <a:ext cx="103187" cy="1031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210" name="Oval 21">
            <a:extLst>
              <a:ext uri="{FF2B5EF4-FFF2-40B4-BE49-F238E27FC236}">
                <a16:creationId xmlns:a16="http://schemas.microsoft.com/office/drawing/2014/main" id="{C63AF953-D924-4242-A4F7-43E898F09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444750"/>
            <a:ext cx="103188" cy="1031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211" name="Oval 22">
            <a:extLst>
              <a:ext uri="{FF2B5EF4-FFF2-40B4-BE49-F238E27FC236}">
                <a16:creationId xmlns:a16="http://schemas.microsoft.com/office/drawing/2014/main" id="{BF716903-E302-4F00-8645-B81B9D352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7325" y="3148013"/>
            <a:ext cx="101600" cy="10318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212" name="Line 24">
            <a:extLst>
              <a:ext uri="{FF2B5EF4-FFF2-40B4-BE49-F238E27FC236}">
                <a16:creationId xmlns:a16="http://schemas.microsoft.com/office/drawing/2014/main" id="{2B13CACB-70C1-4042-A8A3-74356049497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40375" y="2584450"/>
            <a:ext cx="1284288" cy="325438"/>
          </a:xfrm>
          <a:prstGeom prst="line">
            <a:avLst/>
          </a:prstGeom>
          <a:noFill/>
          <a:ln w="12700">
            <a:solidFill>
              <a:srgbClr val="FF9900"/>
            </a:solidFill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13" name="Oval 25">
            <a:extLst>
              <a:ext uri="{FF2B5EF4-FFF2-40B4-BE49-F238E27FC236}">
                <a16:creationId xmlns:a16="http://schemas.microsoft.com/office/drawing/2014/main" id="{667953FD-C8CE-48CB-8F68-83A453CF6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6238" y="2867025"/>
            <a:ext cx="103187" cy="103188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214" name="Line 26">
            <a:extLst>
              <a:ext uri="{FF2B5EF4-FFF2-40B4-BE49-F238E27FC236}">
                <a16:creationId xmlns:a16="http://schemas.microsoft.com/office/drawing/2014/main" id="{6876A13C-81E2-4D09-BC7E-6AA2B83D2F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10188" y="2940050"/>
            <a:ext cx="174625" cy="271463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15" name="Text Box 23">
            <a:extLst>
              <a:ext uri="{FF2B5EF4-FFF2-40B4-BE49-F238E27FC236}">
                <a16:creationId xmlns:a16="http://schemas.microsoft.com/office/drawing/2014/main" id="{DCB48E2A-DEA2-4FDA-A41F-E95C2ED5D8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4663" y="2327275"/>
            <a:ext cx="1552575" cy="593725"/>
          </a:xfrm>
          <a:prstGeom prst="rect">
            <a:avLst/>
          </a:prstGeom>
          <a:noFill/>
          <a:ln w="12700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of    the neighbors</a:t>
            </a:r>
          </a:p>
        </p:txBody>
      </p:sp>
      <p:graphicFrame>
        <p:nvGraphicFramePr>
          <p:cNvPr id="8216" name="Object 2">
            <a:extLst>
              <a:ext uri="{FF2B5EF4-FFF2-40B4-BE49-F238E27FC236}">
                <a16:creationId xmlns:a16="http://schemas.microsoft.com/office/drawing/2014/main" id="{270EA34C-6C48-441D-89FF-B509027344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0738" y="2084388"/>
          <a:ext cx="2951162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Equation" r:id="rId3" imgW="1129810" imgH="355446" progId="Equation.DSMT4">
                  <p:embed/>
                </p:oleObj>
              </mc:Choice>
              <mc:Fallback>
                <p:oleObj name="Equation" r:id="rId3" imgW="1129810" imgH="355446" progId="Equation.DSMT4">
                  <p:embed/>
                  <p:pic>
                    <p:nvPicPr>
                      <p:cNvPr id="8216" name="Object 2">
                        <a:extLst>
                          <a:ext uri="{FF2B5EF4-FFF2-40B4-BE49-F238E27FC236}">
                            <a16:creationId xmlns:a16="http://schemas.microsoft.com/office/drawing/2014/main" id="{270EA34C-6C48-441D-89FF-B509027344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738" y="2084388"/>
                        <a:ext cx="2951162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17" name="内容占位符 25">
            <a:extLst>
              <a:ext uri="{FF2B5EF4-FFF2-40B4-BE49-F238E27FC236}">
                <a16:creationId xmlns:a16="http://schemas.microsoft.com/office/drawing/2014/main" id="{D858C57F-DE50-4CD0-917A-F7F6B4247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70438"/>
            <a:ext cx="8229600" cy="1355725"/>
          </a:xfrm>
        </p:spPr>
        <p:txBody>
          <a:bodyPr/>
          <a:lstStyle/>
          <a:p>
            <a:r>
              <a:rPr lang="zh-CN" altLang="en-US"/>
              <a:t>所有顶点的方程联立，得到整个网格的</a:t>
            </a:r>
            <a:r>
              <a:rPr lang="en-US" altLang="zh-CN"/>
              <a:t>Laplacian</a:t>
            </a:r>
            <a:r>
              <a:rPr lang="zh-CN" altLang="en-US"/>
              <a:t>方程： </a:t>
            </a:r>
            <a:r>
              <a:rPr lang="en-US" altLang="zh-CN"/>
              <a:t>AV=b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E3C34711-5CFA-4FD7-8F8E-8E8EF8222B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Weighting Schemes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90AA3425-2948-4982-AE89-EC738BC2CE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Uniform weight (geometry oblivious)</a:t>
            </a:r>
          </a:p>
          <a:p>
            <a:endParaRPr lang="en-US" altLang="zh-CN"/>
          </a:p>
          <a:p>
            <a:r>
              <a:rPr lang="en-US" altLang="zh-CN"/>
              <a:t>Cotangent weight (geometry aware)</a:t>
            </a:r>
          </a:p>
          <a:p>
            <a:endParaRPr lang="en-US" altLang="zh-CN"/>
          </a:p>
          <a:p>
            <a:r>
              <a:rPr lang="en-US" altLang="zh-CN"/>
              <a:t>Normalization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BFE64008-8F3C-4A85-BE84-36A6700B1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191000"/>
            <a:ext cx="2809875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221" name="Object 2">
            <a:extLst>
              <a:ext uri="{FF2B5EF4-FFF2-40B4-BE49-F238E27FC236}">
                <a16:creationId xmlns:a16="http://schemas.microsoft.com/office/drawing/2014/main" id="{1E01C6BB-65BC-4D2A-9EA7-A1EDCF81BA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14788" y="2205038"/>
          <a:ext cx="91440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name="Equation" r:id="rId4" imgW="406224" imgH="241195" progId="Equation.DSMT4">
                  <p:embed/>
                </p:oleObj>
              </mc:Choice>
              <mc:Fallback>
                <p:oleObj name="Equation" r:id="rId4" imgW="406224" imgH="241195" progId="Equation.DSMT4">
                  <p:embed/>
                  <p:pic>
                    <p:nvPicPr>
                      <p:cNvPr id="9221" name="Object 2">
                        <a:extLst>
                          <a:ext uri="{FF2B5EF4-FFF2-40B4-BE49-F238E27FC236}">
                            <a16:creationId xmlns:a16="http://schemas.microsoft.com/office/drawing/2014/main" id="{1E01C6BB-65BC-4D2A-9EA7-A1EDCF81BA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4788" y="2205038"/>
                        <a:ext cx="91440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2" name="Object 3">
            <a:extLst>
              <a:ext uri="{FF2B5EF4-FFF2-40B4-BE49-F238E27FC236}">
                <a16:creationId xmlns:a16="http://schemas.microsoft.com/office/drawing/2014/main" id="{DEC99A96-B4CA-4E8C-9678-057EE12BBF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48038" y="3455988"/>
          <a:ext cx="27717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" name="Equation" r:id="rId6" imgW="1231366" imgH="241195" progId="Equation.DSMT4">
                  <p:embed/>
                </p:oleObj>
              </mc:Choice>
              <mc:Fallback>
                <p:oleObj name="Equation" r:id="rId6" imgW="1231366" imgH="241195" progId="Equation.DSMT4">
                  <p:embed/>
                  <p:pic>
                    <p:nvPicPr>
                      <p:cNvPr id="9222" name="Object 3">
                        <a:extLst>
                          <a:ext uri="{FF2B5EF4-FFF2-40B4-BE49-F238E27FC236}">
                            <a16:creationId xmlns:a16="http://schemas.microsoft.com/office/drawing/2014/main" id="{DEC99A96-B4CA-4E8C-9678-057EE12BBF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3455988"/>
                        <a:ext cx="2771775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3" name="Object 4">
            <a:extLst>
              <a:ext uri="{FF2B5EF4-FFF2-40B4-BE49-F238E27FC236}">
                <a16:creationId xmlns:a16="http://schemas.microsoft.com/office/drawing/2014/main" id="{4B60F3B8-1B64-422F-9B93-4C133369EF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24013" y="4872038"/>
          <a:ext cx="1628775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" name="Equation" r:id="rId8" imgW="723586" imgH="583947" progId="Equation.DSMT4">
                  <p:embed/>
                </p:oleObj>
              </mc:Choice>
              <mc:Fallback>
                <p:oleObj name="Equation" r:id="rId8" imgW="723586" imgH="583947" progId="Equation.DSMT4">
                  <p:embed/>
                  <p:pic>
                    <p:nvPicPr>
                      <p:cNvPr id="9223" name="Object 4">
                        <a:extLst>
                          <a:ext uri="{FF2B5EF4-FFF2-40B4-BE49-F238E27FC236}">
                            <a16:creationId xmlns:a16="http://schemas.microsoft.com/office/drawing/2014/main" id="{4B60F3B8-1B64-422F-9B93-4C133369EF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4013" y="4872038"/>
                        <a:ext cx="1628775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3">
            <a:extLst>
              <a:ext uri="{FF2B5EF4-FFF2-40B4-BE49-F238E27FC236}">
                <a16:creationId xmlns:a16="http://schemas.microsoft.com/office/drawing/2014/main" id="{C274C5C4-24C1-4D52-A402-6A18089F12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极小曲面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E65286E9-BCB1-447D-8A03-0CCC5D4E7D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7DB790C3-6C91-427B-8A11-418325151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极小曲面</a:t>
            </a: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6E390B16-3BDE-4040-8931-7C4EDCF40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平均曲率处处为</a:t>
            </a:r>
            <a:r>
              <a:rPr lang="en-US" altLang="zh-CN" dirty="0"/>
              <a:t>0</a:t>
            </a:r>
            <a:r>
              <a:rPr lang="zh-CN" altLang="en-US" dirty="0"/>
              <a:t>的曲面</a:t>
            </a:r>
          </a:p>
        </p:txBody>
      </p:sp>
      <p:pic>
        <p:nvPicPr>
          <p:cNvPr id="11268" name="Picture 2">
            <a:extLst>
              <a:ext uri="{FF2B5EF4-FFF2-40B4-BE49-F238E27FC236}">
                <a16:creationId xmlns:a16="http://schemas.microsoft.com/office/drawing/2014/main" id="{67A13E19-5C1C-4732-A9F0-61F0D3DA8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5513"/>
            <a:ext cx="5113338" cy="422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3">
            <a:extLst>
              <a:ext uri="{FF2B5EF4-FFF2-40B4-BE49-F238E27FC236}">
                <a16:creationId xmlns:a16="http://schemas.microsoft.com/office/drawing/2014/main" id="{F5480D18-BA39-4B6C-B51A-54A05AFC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2103438"/>
            <a:ext cx="4500562" cy="440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D6D2E2D8-4C98-4BF5-A778-DDD7147B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CC87B97D-DFB3-4997-808F-BC7382E30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2" name="Picture 2">
            <a:extLst>
              <a:ext uri="{FF2B5EF4-FFF2-40B4-BE49-F238E27FC236}">
                <a16:creationId xmlns:a16="http://schemas.microsoft.com/office/drawing/2014/main" id="{D6445361-3EA0-4353-AC4E-79100A2D1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988" y="2635250"/>
            <a:ext cx="4883150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2">
            <a:extLst>
              <a:ext uri="{FF2B5EF4-FFF2-40B4-BE49-F238E27FC236}">
                <a16:creationId xmlns:a16="http://schemas.microsoft.com/office/drawing/2014/main" id="{E0893ED9-3DF8-4128-ABC1-0FBEB5305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88913"/>
            <a:ext cx="4646612" cy="269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3">
            <a:extLst>
              <a:ext uri="{FF2B5EF4-FFF2-40B4-BE49-F238E27FC236}">
                <a16:creationId xmlns:a16="http://schemas.microsoft.com/office/drawing/2014/main" id="{493CF183-34A6-4883-B694-D6CE18E9F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3063875"/>
            <a:ext cx="3875087" cy="379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</TotalTime>
  <Words>487</Words>
  <Application>Microsoft Office PowerPoint</Application>
  <PresentationFormat>全屏显示(4:3)</PresentationFormat>
  <Paragraphs>102</Paragraphs>
  <Slides>34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5" baseType="lpstr">
      <vt:lpstr>等线</vt:lpstr>
      <vt:lpstr>等线 Light</vt:lpstr>
      <vt:lpstr>宋体</vt:lpstr>
      <vt:lpstr>Arial</vt:lpstr>
      <vt:lpstr>Calibri</vt:lpstr>
      <vt:lpstr>Calibri Light</vt:lpstr>
      <vt:lpstr>Symbol</vt:lpstr>
      <vt:lpstr>Times</vt:lpstr>
      <vt:lpstr>Wingdings</vt:lpstr>
      <vt:lpstr>Office 主题​​</vt:lpstr>
      <vt:lpstr>Equation</vt:lpstr>
      <vt:lpstr>Homework 4</vt:lpstr>
      <vt:lpstr>3D网格曲面：二维流形曲面的离散</vt:lpstr>
      <vt:lpstr>图：顶点的连接关系</vt:lpstr>
      <vt:lpstr>存储数据结构：半边结构</vt:lpstr>
      <vt:lpstr>顶点的微分坐标</vt:lpstr>
      <vt:lpstr>Weighting Schemes</vt:lpstr>
      <vt:lpstr>极小曲面</vt:lpstr>
      <vt:lpstr>极小曲面</vt:lpstr>
      <vt:lpstr>PowerPoint 演示文稿</vt:lpstr>
      <vt:lpstr>如何生成极小曲面？</vt:lpstr>
      <vt:lpstr>极小曲面(minimal surface)</vt:lpstr>
      <vt:lpstr>固定边界：求解整体的方程组 </vt:lpstr>
      <vt:lpstr>极小曲面：操作步骤</vt:lpstr>
      <vt:lpstr>高亏格曲面？</vt:lpstr>
      <vt:lpstr>网格参数化</vt:lpstr>
      <vt:lpstr>曲面展开（参数化）</vt:lpstr>
      <vt:lpstr>History</vt:lpstr>
      <vt:lpstr>PowerPoint 演示文稿</vt:lpstr>
      <vt:lpstr>纹理映射 </vt:lpstr>
      <vt:lpstr>PowerPoint 演示文稿</vt:lpstr>
      <vt:lpstr>Linear Methods: Idea</vt:lpstr>
      <vt:lpstr>2D Barycentric Embeddings</vt:lpstr>
      <vt:lpstr>Why it Works</vt:lpstr>
      <vt:lpstr>Example</vt:lpstr>
      <vt:lpstr>参数化方法</vt:lpstr>
      <vt:lpstr>纹理映射 </vt:lpstr>
      <vt:lpstr>PowerPoint 演示文稿</vt:lpstr>
      <vt:lpstr>Example </vt:lpstr>
      <vt:lpstr>Example </vt:lpstr>
      <vt:lpstr>参数化：操作步骤</vt:lpstr>
      <vt:lpstr>作业4</vt:lpstr>
      <vt:lpstr>Framework3D 编程框架</vt:lpstr>
      <vt:lpstr>习题课</vt:lpstr>
      <vt:lpstr>作业递交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Homework 1</dc:title>
  <dc:creator>surface</dc:creator>
  <cp:lastModifiedBy>surface</cp:lastModifiedBy>
  <cp:revision>31</cp:revision>
  <dcterms:created xsi:type="dcterms:W3CDTF">2024-02-27T03:31:31Z</dcterms:created>
  <dcterms:modified xsi:type="dcterms:W3CDTF">2024-03-19T04:38:52Z</dcterms:modified>
</cp:coreProperties>
</file>